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6"/>
  </p:notesMasterIdLst>
  <p:handoutMasterIdLst>
    <p:handoutMasterId r:id="rId17"/>
  </p:handoutMasterIdLst>
  <p:sldIdLst>
    <p:sldId id="376" r:id="rId2"/>
    <p:sldId id="392" r:id="rId3"/>
    <p:sldId id="384" r:id="rId4"/>
    <p:sldId id="379" r:id="rId5"/>
    <p:sldId id="380" r:id="rId6"/>
    <p:sldId id="382" r:id="rId7"/>
    <p:sldId id="383" r:id="rId8"/>
    <p:sldId id="385" r:id="rId9"/>
    <p:sldId id="389" r:id="rId10"/>
    <p:sldId id="386" r:id="rId11"/>
    <p:sldId id="387" r:id="rId12"/>
    <p:sldId id="388" r:id="rId13"/>
    <p:sldId id="393" r:id="rId14"/>
    <p:sldId id="394"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FF"/>
    <a:srgbClr val="0083CD"/>
    <a:srgbClr val="0C1B2E"/>
    <a:srgbClr val="0066CC"/>
    <a:srgbClr val="B7DEE8"/>
    <a:srgbClr val="008ED2"/>
    <a:srgbClr val="2E2E2E"/>
    <a:srgbClr val="EFFAFF"/>
    <a:srgbClr val="FDFDFD"/>
    <a:srgbClr val="5C6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0" autoAdjust="0"/>
    <p:restoredTop sz="96391" autoAdjust="0"/>
  </p:normalViewPr>
  <p:slideViewPr>
    <p:cSldViewPr snapToGrid="0">
      <p:cViewPr>
        <p:scale>
          <a:sx n="100" d="100"/>
          <a:sy n="100" d="100"/>
        </p:scale>
        <p:origin x="254" y="278"/>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4" d="100"/>
          <a:sy n="74" d="100"/>
        </p:scale>
        <p:origin x="30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8DDFE-6842-4135-BCB6-ACA41710FB1D}"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zh-TW" altLang="en-US"/>
        </a:p>
      </dgm:t>
    </dgm:pt>
    <dgm:pt modelId="{01448525-9070-4B5D-AAA9-A820505C5FE7}">
      <dgm:prSet phldrT="[文字]" custT="1"/>
      <dgm:spPr/>
      <dgm:t>
        <a:bodyPr/>
        <a:lstStyle/>
        <a:p>
          <a:r>
            <a:rPr lang="en-US" altLang="zh-TW" sz="1400" b="1" dirty="0"/>
            <a:t>Recording</a:t>
          </a:r>
          <a:endParaRPr lang="zh-TW" altLang="en-US" sz="1400" b="1" dirty="0"/>
        </a:p>
      </dgm:t>
    </dgm:pt>
    <dgm:pt modelId="{DFB31A75-761D-4D26-B272-F821F44B79DA}" type="parTrans" cxnId="{A602A315-4F7C-4A09-A138-7DFD0BACDD72}">
      <dgm:prSet/>
      <dgm:spPr/>
      <dgm:t>
        <a:bodyPr/>
        <a:lstStyle/>
        <a:p>
          <a:endParaRPr lang="zh-TW" altLang="en-US" sz="2000"/>
        </a:p>
      </dgm:t>
    </dgm:pt>
    <dgm:pt modelId="{959AF94C-DCD8-4ACE-B92F-023A9FE96FDA}" type="sibTrans" cxnId="{A602A315-4F7C-4A09-A138-7DFD0BACDD72}">
      <dgm:prSet custT="1"/>
      <dgm:spPr>
        <a:solidFill>
          <a:schemeClr val="bg2"/>
        </a:solidFill>
      </dgm:spPr>
      <dgm:t>
        <a:bodyPr/>
        <a:lstStyle/>
        <a:p>
          <a:endParaRPr lang="zh-TW" altLang="en-US" sz="1000"/>
        </a:p>
      </dgm:t>
    </dgm:pt>
    <dgm:pt modelId="{4F999B88-37B5-4EFC-9B65-0F6123F70C09}">
      <dgm:prSet phldrT="[文字]" custT="1"/>
      <dgm:spPr/>
      <dgm:t>
        <a:bodyPr/>
        <a:lstStyle/>
        <a:p>
          <a:r>
            <a:rPr lang="en-US" altLang="zh-TW" sz="1400" b="1" dirty="0"/>
            <a:t>Stream</a:t>
          </a:r>
          <a:endParaRPr lang="zh-TW" altLang="en-US" sz="1400" b="1" dirty="0"/>
        </a:p>
      </dgm:t>
    </dgm:pt>
    <dgm:pt modelId="{BC74D013-05AE-48EA-BA08-2DD347714874}" type="parTrans" cxnId="{9C479590-B45F-4F00-9D40-2494B7C61267}">
      <dgm:prSet/>
      <dgm:spPr/>
      <dgm:t>
        <a:bodyPr/>
        <a:lstStyle/>
        <a:p>
          <a:endParaRPr lang="zh-TW" altLang="en-US" sz="2000"/>
        </a:p>
      </dgm:t>
    </dgm:pt>
    <dgm:pt modelId="{BFAB75B4-869F-46F8-A699-1CE0D3E82C2D}" type="sibTrans" cxnId="{9C479590-B45F-4F00-9D40-2494B7C61267}">
      <dgm:prSet custT="1"/>
      <dgm:spPr>
        <a:solidFill>
          <a:schemeClr val="bg2"/>
        </a:solidFill>
      </dgm:spPr>
      <dgm:t>
        <a:bodyPr/>
        <a:lstStyle/>
        <a:p>
          <a:endParaRPr lang="zh-TW" altLang="en-US" sz="1000"/>
        </a:p>
      </dgm:t>
    </dgm:pt>
    <dgm:pt modelId="{8B84503C-98BC-439C-8EBF-3886C70AE6A2}">
      <dgm:prSet phldrT="[文字]" custT="1"/>
      <dgm:spPr/>
      <dgm:t>
        <a:bodyPr/>
        <a:lstStyle/>
        <a:p>
          <a:r>
            <a:rPr lang="en-US" altLang="zh-TW" sz="1400" b="1" dirty="0"/>
            <a:t>Store</a:t>
          </a:r>
          <a:endParaRPr lang="zh-TW" altLang="en-US" sz="1400" b="1" dirty="0"/>
        </a:p>
      </dgm:t>
    </dgm:pt>
    <dgm:pt modelId="{F4B2345A-631A-4CEA-87B6-7091BF77A818}" type="parTrans" cxnId="{4C22F75F-F4DB-4BA3-9776-1069F4E854E1}">
      <dgm:prSet/>
      <dgm:spPr/>
      <dgm:t>
        <a:bodyPr/>
        <a:lstStyle/>
        <a:p>
          <a:endParaRPr lang="zh-TW" altLang="en-US" sz="2000"/>
        </a:p>
      </dgm:t>
    </dgm:pt>
    <dgm:pt modelId="{B9FA0E63-309C-4182-88E6-0436ED7A882A}" type="sibTrans" cxnId="{4C22F75F-F4DB-4BA3-9776-1069F4E854E1}">
      <dgm:prSet custT="1"/>
      <dgm:spPr>
        <a:solidFill>
          <a:schemeClr val="bg2"/>
        </a:solidFill>
      </dgm:spPr>
      <dgm:t>
        <a:bodyPr/>
        <a:lstStyle/>
        <a:p>
          <a:endParaRPr lang="zh-TW" altLang="en-US" sz="1000" dirty="0"/>
        </a:p>
      </dgm:t>
    </dgm:pt>
    <dgm:pt modelId="{DAF6EE0C-9F38-492C-AE05-397DEB73E36A}">
      <dgm:prSet phldrT="[文字]" custT="1"/>
      <dgm:spPr/>
      <dgm:t>
        <a:bodyPr/>
        <a:lstStyle/>
        <a:p>
          <a:r>
            <a:rPr lang="en-US" altLang="zh-TW" sz="1400" b="1" dirty="0"/>
            <a:t>Produce</a:t>
          </a:r>
          <a:endParaRPr lang="zh-TW" altLang="en-US" sz="1400" b="1" dirty="0"/>
        </a:p>
      </dgm:t>
    </dgm:pt>
    <dgm:pt modelId="{16B78963-BC56-4E90-935E-D2B1C0291425}" type="parTrans" cxnId="{4ABFFF5F-C36C-41DA-868B-6064EC1F8933}">
      <dgm:prSet/>
      <dgm:spPr/>
      <dgm:t>
        <a:bodyPr/>
        <a:lstStyle/>
        <a:p>
          <a:endParaRPr lang="zh-TW" altLang="en-US" sz="2000"/>
        </a:p>
      </dgm:t>
    </dgm:pt>
    <dgm:pt modelId="{289CA6F6-CE85-4E6D-85D9-FC3B6CEC3D50}" type="sibTrans" cxnId="{4ABFFF5F-C36C-41DA-868B-6064EC1F8933}">
      <dgm:prSet custT="1"/>
      <dgm:spPr>
        <a:solidFill>
          <a:schemeClr val="bg2"/>
        </a:solidFill>
      </dgm:spPr>
      <dgm:t>
        <a:bodyPr/>
        <a:lstStyle/>
        <a:p>
          <a:endParaRPr lang="zh-TW" altLang="en-US" sz="1000"/>
        </a:p>
      </dgm:t>
    </dgm:pt>
    <dgm:pt modelId="{1E00F7BC-FEB7-4F16-B7E3-FE1D35932FF0}">
      <dgm:prSet phldrT="[文字]" custT="1"/>
      <dgm:spPr/>
      <dgm:t>
        <a:bodyPr/>
        <a:lstStyle/>
        <a:p>
          <a:r>
            <a:rPr lang="en-US" altLang="zh-TW" sz="1400" b="1" dirty="0"/>
            <a:t>Switch</a:t>
          </a:r>
          <a:endParaRPr lang="zh-TW" altLang="en-US" sz="1400" b="1" dirty="0"/>
        </a:p>
      </dgm:t>
    </dgm:pt>
    <dgm:pt modelId="{A331C3F4-169D-4EFA-8E44-783D42FF2949}" type="parTrans" cxnId="{7914567B-7ED3-433B-BD91-347D72760F98}">
      <dgm:prSet/>
      <dgm:spPr/>
      <dgm:t>
        <a:bodyPr/>
        <a:lstStyle/>
        <a:p>
          <a:endParaRPr lang="zh-TW" altLang="en-US" sz="2000"/>
        </a:p>
      </dgm:t>
    </dgm:pt>
    <dgm:pt modelId="{9D14693F-13B8-4DBA-A716-3FA9E44828EF}" type="sibTrans" cxnId="{7914567B-7ED3-433B-BD91-347D72760F98}">
      <dgm:prSet custT="1"/>
      <dgm:spPr>
        <a:solidFill>
          <a:schemeClr val="bg2"/>
        </a:solidFill>
      </dgm:spPr>
      <dgm:t>
        <a:bodyPr/>
        <a:lstStyle/>
        <a:p>
          <a:endParaRPr lang="zh-TW" altLang="en-US" sz="1000"/>
        </a:p>
      </dgm:t>
    </dgm:pt>
    <dgm:pt modelId="{9A0FC496-7764-485D-BC40-1D2A9C15311D}" type="pres">
      <dgm:prSet presAssocID="{3E38DDFE-6842-4135-BCB6-ACA41710FB1D}" presName="cycle" presStyleCnt="0">
        <dgm:presLayoutVars>
          <dgm:dir/>
          <dgm:resizeHandles val="exact"/>
        </dgm:presLayoutVars>
      </dgm:prSet>
      <dgm:spPr/>
    </dgm:pt>
    <dgm:pt modelId="{7C7EB0EB-EBE0-4977-9EB5-F0B2FB93F622}" type="pres">
      <dgm:prSet presAssocID="{01448525-9070-4B5D-AAA9-A820505C5FE7}" presName="node" presStyleLbl="node1" presStyleIdx="0" presStyleCnt="5" custRadScaleRad="82965" custRadScaleInc="2537">
        <dgm:presLayoutVars>
          <dgm:bulletEnabled val="1"/>
        </dgm:presLayoutVars>
      </dgm:prSet>
      <dgm:spPr/>
    </dgm:pt>
    <dgm:pt modelId="{68BCE61A-231A-4FDE-B8F1-2E20B197D795}" type="pres">
      <dgm:prSet presAssocID="{959AF94C-DCD8-4ACE-B92F-023A9FE96FDA}" presName="sibTrans" presStyleLbl="sibTrans2D1" presStyleIdx="0" presStyleCnt="5" custScaleY="63711"/>
      <dgm:spPr/>
    </dgm:pt>
    <dgm:pt modelId="{03B1F057-6AEE-4DD8-9928-DCC92458FF63}" type="pres">
      <dgm:prSet presAssocID="{959AF94C-DCD8-4ACE-B92F-023A9FE96FDA}" presName="connectorText" presStyleLbl="sibTrans2D1" presStyleIdx="0" presStyleCnt="5"/>
      <dgm:spPr/>
    </dgm:pt>
    <dgm:pt modelId="{F2F4ECB7-86B2-4C93-AFFE-4417C661E33C}" type="pres">
      <dgm:prSet presAssocID="{4F999B88-37B5-4EFC-9B65-0F6123F70C09}" presName="node" presStyleLbl="node1" presStyleIdx="1" presStyleCnt="5" custRadScaleRad="88463" custRadScaleInc="9572">
        <dgm:presLayoutVars>
          <dgm:bulletEnabled val="1"/>
        </dgm:presLayoutVars>
      </dgm:prSet>
      <dgm:spPr/>
    </dgm:pt>
    <dgm:pt modelId="{4447BFC8-EBF6-412C-A47C-ADBA11BF6D7C}" type="pres">
      <dgm:prSet presAssocID="{BFAB75B4-869F-46F8-A699-1CE0D3E82C2D}" presName="sibTrans" presStyleLbl="sibTrans2D1" presStyleIdx="1" presStyleCnt="5" custScaleY="63711" custLinFactNeighborX="40512" custLinFactNeighborY="11858"/>
      <dgm:spPr/>
    </dgm:pt>
    <dgm:pt modelId="{D041A29A-5633-4F7C-83C8-5DE81B5472BF}" type="pres">
      <dgm:prSet presAssocID="{BFAB75B4-869F-46F8-A699-1CE0D3E82C2D}" presName="connectorText" presStyleLbl="sibTrans2D1" presStyleIdx="1" presStyleCnt="5"/>
      <dgm:spPr/>
    </dgm:pt>
    <dgm:pt modelId="{90DE38AD-625E-4EDA-9021-2707C08BCD6B}" type="pres">
      <dgm:prSet presAssocID="{8B84503C-98BC-439C-8EBF-3886C70AE6A2}" presName="node" presStyleLbl="node1" presStyleIdx="2" presStyleCnt="5" custRadScaleRad="89694" custRadScaleInc="-11204">
        <dgm:presLayoutVars>
          <dgm:bulletEnabled val="1"/>
        </dgm:presLayoutVars>
      </dgm:prSet>
      <dgm:spPr/>
    </dgm:pt>
    <dgm:pt modelId="{FDB8D7C8-5E78-4591-93B4-67E007A200DF}" type="pres">
      <dgm:prSet presAssocID="{B9FA0E63-309C-4182-88E6-0436ED7A882A}" presName="sibTrans" presStyleLbl="sibTrans2D1" presStyleIdx="2" presStyleCnt="5" custScaleY="63711" custLinFactNeighborX="-1774" custLinFactNeighborY="10448"/>
      <dgm:spPr/>
    </dgm:pt>
    <dgm:pt modelId="{418157A9-2E9C-4028-95F2-0ECBA3316BDF}" type="pres">
      <dgm:prSet presAssocID="{B9FA0E63-309C-4182-88E6-0436ED7A882A}" presName="connectorText" presStyleLbl="sibTrans2D1" presStyleIdx="2" presStyleCnt="5"/>
      <dgm:spPr/>
    </dgm:pt>
    <dgm:pt modelId="{43828012-D3FA-46A9-9BA5-5BE65F91F220}" type="pres">
      <dgm:prSet presAssocID="{DAF6EE0C-9F38-492C-AE05-397DEB73E36A}" presName="node" presStyleLbl="node1" presStyleIdx="3" presStyleCnt="5" custRadScaleRad="79717" custRadScaleInc="-15235">
        <dgm:presLayoutVars>
          <dgm:bulletEnabled val="1"/>
        </dgm:presLayoutVars>
      </dgm:prSet>
      <dgm:spPr/>
    </dgm:pt>
    <dgm:pt modelId="{F283C6A3-6EF3-4C90-80E8-FB57267DBA18}" type="pres">
      <dgm:prSet presAssocID="{289CA6F6-CE85-4E6D-85D9-FC3B6CEC3D50}" presName="sibTrans" presStyleLbl="sibTrans2D1" presStyleIdx="3" presStyleCnt="5" custScaleY="63711" custLinFactNeighborX="-36911" custLinFactNeighborY="5817"/>
      <dgm:spPr/>
    </dgm:pt>
    <dgm:pt modelId="{8C00F213-673D-4B8F-9F8F-EEEEAD06B433}" type="pres">
      <dgm:prSet presAssocID="{289CA6F6-CE85-4E6D-85D9-FC3B6CEC3D50}" presName="connectorText" presStyleLbl="sibTrans2D1" presStyleIdx="3" presStyleCnt="5"/>
      <dgm:spPr/>
    </dgm:pt>
    <dgm:pt modelId="{8C3FBC45-C2C4-458B-9D90-ACD193763099}" type="pres">
      <dgm:prSet presAssocID="{1E00F7BC-FEB7-4F16-B7E3-FE1D35932FF0}" presName="node" presStyleLbl="node1" presStyleIdx="4" presStyleCnt="5" custRadScaleRad="82297" custRadScaleInc="-6468">
        <dgm:presLayoutVars>
          <dgm:bulletEnabled val="1"/>
        </dgm:presLayoutVars>
      </dgm:prSet>
      <dgm:spPr/>
    </dgm:pt>
    <dgm:pt modelId="{042072B0-E9C3-4CCD-B4A9-0B7C207E9185}" type="pres">
      <dgm:prSet presAssocID="{9D14693F-13B8-4DBA-A716-3FA9E44828EF}" presName="sibTrans" presStyleLbl="sibTrans2D1" presStyleIdx="4" presStyleCnt="5" custScaleY="63711"/>
      <dgm:spPr/>
    </dgm:pt>
    <dgm:pt modelId="{BFDCB8E4-A51E-4417-B8A1-C32A981AFE1B}" type="pres">
      <dgm:prSet presAssocID="{9D14693F-13B8-4DBA-A716-3FA9E44828EF}" presName="connectorText" presStyleLbl="sibTrans2D1" presStyleIdx="4" presStyleCnt="5"/>
      <dgm:spPr/>
    </dgm:pt>
  </dgm:ptLst>
  <dgm:cxnLst>
    <dgm:cxn modelId="{54BA370E-1F64-4528-A6F3-EAF96B9BA505}" type="presOf" srcId="{B9FA0E63-309C-4182-88E6-0436ED7A882A}" destId="{FDB8D7C8-5E78-4591-93B4-67E007A200DF}" srcOrd="0" destOrd="0" presId="urn:microsoft.com/office/officeart/2005/8/layout/cycle2"/>
    <dgm:cxn modelId="{D1447E12-1B8D-43EC-BCD2-A1712CAE9E6B}" type="presOf" srcId="{3E38DDFE-6842-4135-BCB6-ACA41710FB1D}" destId="{9A0FC496-7764-485D-BC40-1D2A9C15311D}" srcOrd="0" destOrd="0" presId="urn:microsoft.com/office/officeart/2005/8/layout/cycle2"/>
    <dgm:cxn modelId="{A602A315-4F7C-4A09-A138-7DFD0BACDD72}" srcId="{3E38DDFE-6842-4135-BCB6-ACA41710FB1D}" destId="{01448525-9070-4B5D-AAA9-A820505C5FE7}" srcOrd="0" destOrd="0" parTransId="{DFB31A75-761D-4D26-B272-F821F44B79DA}" sibTransId="{959AF94C-DCD8-4ACE-B92F-023A9FE96FDA}"/>
    <dgm:cxn modelId="{407A2719-EE0A-47D3-BF50-2E1C2A4849BB}" type="presOf" srcId="{B9FA0E63-309C-4182-88E6-0436ED7A882A}" destId="{418157A9-2E9C-4028-95F2-0ECBA3316BDF}" srcOrd="1" destOrd="0" presId="urn:microsoft.com/office/officeart/2005/8/layout/cycle2"/>
    <dgm:cxn modelId="{139F362A-68A4-4B4F-9051-D4AE4864F12E}" type="presOf" srcId="{959AF94C-DCD8-4ACE-B92F-023A9FE96FDA}" destId="{68BCE61A-231A-4FDE-B8F1-2E20B197D795}" srcOrd="0" destOrd="0" presId="urn:microsoft.com/office/officeart/2005/8/layout/cycle2"/>
    <dgm:cxn modelId="{4C22F75F-F4DB-4BA3-9776-1069F4E854E1}" srcId="{3E38DDFE-6842-4135-BCB6-ACA41710FB1D}" destId="{8B84503C-98BC-439C-8EBF-3886C70AE6A2}" srcOrd="2" destOrd="0" parTransId="{F4B2345A-631A-4CEA-87B6-7091BF77A818}" sibTransId="{B9FA0E63-309C-4182-88E6-0436ED7A882A}"/>
    <dgm:cxn modelId="{4ABFFF5F-C36C-41DA-868B-6064EC1F8933}" srcId="{3E38DDFE-6842-4135-BCB6-ACA41710FB1D}" destId="{DAF6EE0C-9F38-492C-AE05-397DEB73E36A}" srcOrd="3" destOrd="0" parTransId="{16B78963-BC56-4E90-935E-D2B1C0291425}" sibTransId="{289CA6F6-CE85-4E6D-85D9-FC3B6CEC3D50}"/>
    <dgm:cxn modelId="{425A8162-8C96-4A38-8C86-A9CE189A85E0}" type="presOf" srcId="{9D14693F-13B8-4DBA-A716-3FA9E44828EF}" destId="{042072B0-E9C3-4CCD-B4A9-0B7C207E9185}" srcOrd="0" destOrd="0" presId="urn:microsoft.com/office/officeart/2005/8/layout/cycle2"/>
    <dgm:cxn modelId="{5188E642-6E0F-4C9E-A01F-2688D5B6C6DA}" type="presOf" srcId="{959AF94C-DCD8-4ACE-B92F-023A9FE96FDA}" destId="{03B1F057-6AEE-4DD8-9928-DCC92458FF63}" srcOrd="1" destOrd="0" presId="urn:microsoft.com/office/officeart/2005/8/layout/cycle2"/>
    <dgm:cxn modelId="{A4BE7647-81CD-4D93-80B8-0F66D47BCC60}" type="presOf" srcId="{289CA6F6-CE85-4E6D-85D9-FC3B6CEC3D50}" destId="{F283C6A3-6EF3-4C90-80E8-FB57267DBA18}" srcOrd="0" destOrd="0" presId="urn:microsoft.com/office/officeart/2005/8/layout/cycle2"/>
    <dgm:cxn modelId="{60317D47-8675-4D46-9E73-F5008E9D8DD1}" type="presOf" srcId="{BFAB75B4-869F-46F8-A699-1CE0D3E82C2D}" destId="{D041A29A-5633-4F7C-83C8-5DE81B5472BF}" srcOrd="1" destOrd="0" presId="urn:microsoft.com/office/officeart/2005/8/layout/cycle2"/>
    <dgm:cxn modelId="{1B86E347-4F52-4A18-9363-0F48DAE83170}" type="presOf" srcId="{4F999B88-37B5-4EFC-9B65-0F6123F70C09}" destId="{F2F4ECB7-86B2-4C93-AFFE-4417C661E33C}" srcOrd="0" destOrd="0" presId="urn:microsoft.com/office/officeart/2005/8/layout/cycle2"/>
    <dgm:cxn modelId="{7914567B-7ED3-433B-BD91-347D72760F98}" srcId="{3E38DDFE-6842-4135-BCB6-ACA41710FB1D}" destId="{1E00F7BC-FEB7-4F16-B7E3-FE1D35932FF0}" srcOrd="4" destOrd="0" parTransId="{A331C3F4-169D-4EFA-8E44-783D42FF2949}" sibTransId="{9D14693F-13B8-4DBA-A716-3FA9E44828EF}"/>
    <dgm:cxn modelId="{F0017086-1320-4471-9C28-384716AB1E4A}" type="presOf" srcId="{289CA6F6-CE85-4E6D-85D9-FC3B6CEC3D50}" destId="{8C00F213-673D-4B8F-9F8F-EEEEAD06B433}" srcOrd="1" destOrd="0" presId="urn:microsoft.com/office/officeart/2005/8/layout/cycle2"/>
    <dgm:cxn modelId="{FF08178B-E2F4-4F15-9729-14925062A448}" type="presOf" srcId="{01448525-9070-4B5D-AAA9-A820505C5FE7}" destId="{7C7EB0EB-EBE0-4977-9EB5-F0B2FB93F622}" srcOrd="0" destOrd="0" presId="urn:microsoft.com/office/officeart/2005/8/layout/cycle2"/>
    <dgm:cxn modelId="{79FB2D8C-4D64-4DAA-A019-B47B4FDD4BCE}" type="presOf" srcId="{DAF6EE0C-9F38-492C-AE05-397DEB73E36A}" destId="{43828012-D3FA-46A9-9BA5-5BE65F91F220}" srcOrd="0" destOrd="0" presId="urn:microsoft.com/office/officeart/2005/8/layout/cycle2"/>
    <dgm:cxn modelId="{9C479590-B45F-4F00-9D40-2494B7C61267}" srcId="{3E38DDFE-6842-4135-BCB6-ACA41710FB1D}" destId="{4F999B88-37B5-4EFC-9B65-0F6123F70C09}" srcOrd="1" destOrd="0" parTransId="{BC74D013-05AE-48EA-BA08-2DD347714874}" sibTransId="{BFAB75B4-869F-46F8-A699-1CE0D3E82C2D}"/>
    <dgm:cxn modelId="{842C2791-6AED-456D-8A22-90D6CA7D0015}" type="presOf" srcId="{1E00F7BC-FEB7-4F16-B7E3-FE1D35932FF0}" destId="{8C3FBC45-C2C4-458B-9D90-ACD193763099}" srcOrd="0" destOrd="0" presId="urn:microsoft.com/office/officeart/2005/8/layout/cycle2"/>
    <dgm:cxn modelId="{EBD750B3-92C5-4B7C-9314-3978BC1DF19B}" type="presOf" srcId="{8B84503C-98BC-439C-8EBF-3886C70AE6A2}" destId="{90DE38AD-625E-4EDA-9021-2707C08BCD6B}" srcOrd="0" destOrd="0" presId="urn:microsoft.com/office/officeart/2005/8/layout/cycle2"/>
    <dgm:cxn modelId="{6808B8E1-5EB9-48AE-9D91-0CB251F23B64}" type="presOf" srcId="{9D14693F-13B8-4DBA-A716-3FA9E44828EF}" destId="{BFDCB8E4-A51E-4417-B8A1-C32A981AFE1B}" srcOrd="1" destOrd="0" presId="urn:microsoft.com/office/officeart/2005/8/layout/cycle2"/>
    <dgm:cxn modelId="{55C8E8EB-EC22-4D89-AD5B-B6A769A9F342}" type="presOf" srcId="{BFAB75B4-869F-46F8-A699-1CE0D3E82C2D}" destId="{4447BFC8-EBF6-412C-A47C-ADBA11BF6D7C}" srcOrd="0" destOrd="0" presId="urn:microsoft.com/office/officeart/2005/8/layout/cycle2"/>
    <dgm:cxn modelId="{E7F7F3B0-AAB2-411D-BA86-5A4359C2E107}" type="presParOf" srcId="{9A0FC496-7764-485D-BC40-1D2A9C15311D}" destId="{7C7EB0EB-EBE0-4977-9EB5-F0B2FB93F622}" srcOrd="0" destOrd="0" presId="urn:microsoft.com/office/officeart/2005/8/layout/cycle2"/>
    <dgm:cxn modelId="{647593AA-312E-410C-9D29-7B211C9A9847}" type="presParOf" srcId="{9A0FC496-7764-485D-BC40-1D2A9C15311D}" destId="{68BCE61A-231A-4FDE-B8F1-2E20B197D795}" srcOrd="1" destOrd="0" presId="urn:microsoft.com/office/officeart/2005/8/layout/cycle2"/>
    <dgm:cxn modelId="{466657B7-2332-4A60-A501-3C2057D84CA1}" type="presParOf" srcId="{68BCE61A-231A-4FDE-B8F1-2E20B197D795}" destId="{03B1F057-6AEE-4DD8-9928-DCC92458FF63}" srcOrd="0" destOrd="0" presId="urn:microsoft.com/office/officeart/2005/8/layout/cycle2"/>
    <dgm:cxn modelId="{C713B6FB-0EEC-422D-A66C-751DE5582F31}" type="presParOf" srcId="{9A0FC496-7764-485D-BC40-1D2A9C15311D}" destId="{F2F4ECB7-86B2-4C93-AFFE-4417C661E33C}" srcOrd="2" destOrd="0" presId="urn:microsoft.com/office/officeart/2005/8/layout/cycle2"/>
    <dgm:cxn modelId="{3EC8C9D6-EF26-4712-992E-834AC25FC216}" type="presParOf" srcId="{9A0FC496-7764-485D-BC40-1D2A9C15311D}" destId="{4447BFC8-EBF6-412C-A47C-ADBA11BF6D7C}" srcOrd="3" destOrd="0" presId="urn:microsoft.com/office/officeart/2005/8/layout/cycle2"/>
    <dgm:cxn modelId="{3DA7A7F1-C272-413F-AD61-DC88553F227D}" type="presParOf" srcId="{4447BFC8-EBF6-412C-A47C-ADBA11BF6D7C}" destId="{D041A29A-5633-4F7C-83C8-5DE81B5472BF}" srcOrd="0" destOrd="0" presId="urn:microsoft.com/office/officeart/2005/8/layout/cycle2"/>
    <dgm:cxn modelId="{AD543716-1BBE-4B9E-9A98-84501E8E222A}" type="presParOf" srcId="{9A0FC496-7764-485D-BC40-1D2A9C15311D}" destId="{90DE38AD-625E-4EDA-9021-2707C08BCD6B}" srcOrd="4" destOrd="0" presId="urn:microsoft.com/office/officeart/2005/8/layout/cycle2"/>
    <dgm:cxn modelId="{762F8DBB-1811-482E-B590-87E850B15325}" type="presParOf" srcId="{9A0FC496-7764-485D-BC40-1D2A9C15311D}" destId="{FDB8D7C8-5E78-4591-93B4-67E007A200DF}" srcOrd="5" destOrd="0" presId="urn:microsoft.com/office/officeart/2005/8/layout/cycle2"/>
    <dgm:cxn modelId="{FA15A03B-401D-418A-9ADE-52ED4782C9C8}" type="presParOf" srcId="{FDB8D7C8-5E78-4591-93B4-67E007A200DF}" destId="{418157A9-2E9C-4028-95F2-0ECBA3316BDF}" srcOrd="0" destOrd="0" presId="urn:microsoft.com/office/officeart/2005/8/layout/cycle2"/>
    <dgm:cxn modelId="{31309F3D-E4D8-4DE3-B34F-906ABBEE9093}" type="presParOf" srcId="{9A0FC496-7764-485D-BC40-1D2A9C15311D}" destId="{43828012-D3FA-46A9-9BA5-5BE65F91F220}" srcOrd="6" destOrd="0" presId="urn:microsoft.com/office/officeart/2005/8/layout/cycle2"/>
    <dgm:cxn modelId="{3B9B0683-EA03-42A6-BF30-83801CA09AC9}" type="presParOf" srcId="{9A0FC496-7764-485D-BC40-1D2A9C15311D}" destId="{F283C6A3-6EF3-4C90-80E8-FB57267DBA18}" srcOrd="7" destOrd="0" presId="urn:microsoft.com/office/officeart/2005/8/layout/cycle2"/>
    <dgm:cxn modelId="{B6682F38-C852-4AA4-9F64-66E3B2C13E3B}" type="presParOf" srcId="{F283C6A3-6EF3-4C90-80E8-FB57267DBA18}" destId="{8C00F213-673D-4B8F-9F8F-EEEEAD06B433}" srcOrd="0" destOrd="0" presId="urn:microsoft.com/office/officeart/2005/8/layout/cycle2"/>
    <dgm:cxn modelId="{BEBF779F-9AC6-4E8E-A772-D73A0518E52E}" type="presParOf" srcId="{9A0FC496-7764-485D-BC40-1D2A9C15311D}" destId="{8C3FBC45-C2C4-458B-9D90-ACD193763099}" srcOrd="8" destOrd="0" presId="urn:microsoft.com/office/officeart/2005/8/layout/cycle2"/>
    <dgm:cxn modelId="{C6866820-C9C3-4D6B-9D6B-71F6357C07F0}" type="presParOf" srcId="{9A0FC496-7764-485D-BC40-1D2A9C15311D}" destId="{042072B0-E9C3-4CCD-B4A9-0B7C207E9185}" srcOrd="9" destOrd="0" presId="urn:microsoft.com/office/officeart/2005/8/layout/cycle2"/>
    <dgm:cxn modelId="{F3CE32B7-0B5D-42C5-913E-86100567A5D8}" type="presParOf" srcId="{042072B0-E9C3-4CCD-B4A9-0B7C207E9185}" destId="{BFDCB8E4-A51E-4417-B8A1-C32A981AFE1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EB0EB-EBE0-4977-9EB5-F0B2FB93F622}">
      <dsp:nvSpPr>
        <dsp:cNvPr id="0" name=""/>
        <dsp:cNvSpPr/>
      </dsp:nvSpPr>
      <dsp:spPr>
        <a:xfrm>
          <a:off x="2661881" y="241053"/>
          <a:ext cx="1100973" cy="11009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Recording</a:t>
          </a:r>
          <a:endParaRPr lang="zh-TW" altLang="en-US" sz="1400" b="1" kern="1200" dirty="0"/>
        </a:p>
      </dsp:txBody>
      <dsp:txXfrm>
        <a:off x="2823115" y="402287"/>
        <a:ext cx="778505" cy="778505"/>
      </dsp:txXfrm>
    </dsp:sp>
    <dsp:sp modelId="{68BCE61A-231A-4FDE-B8F1-2E20B197D795}">
      <dsp:nvSpPr>
        <dsp:cNvPr id="0" name=""/>
        <dsp:cNvSpPr/>
      </dsp:nvSpPr>
      <dsp:spPr>
        <a:xfrm rot="2145956">
          <a:off x="3705450" y="1097273"/>
          <a:ext cx="191373"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710864" y="1127842"/>
        <a:ext cx="133961" cy="142042"/>
      </dsp:txXfrm>
    </dsp:sp>
    <dsp:sp modelId="{F2F4ECB7-86B2-4C93-AFFE-4417C661E33C}">
      <dsp:nvSpPr>
        <dsp:cNvPr id="0" name=""/>
        <dsp:cNvSpPr/>
      </dsp:nvSpPr>
      <dsp:spPr>
        <a:xfrm>
          <a:off x="3848208" y="1095587"/>
          <a:ext cx="1100973" cy="1100973"/>
        </a:xfrm>
        <a:prstGeom prst="ellipse">
          <a:avLst/>
        </a:prstGeom>
        <a:solidFill>
          <a:schemeClr val="accent2">
            <a:hueOff val="-330843"/>
            <a:satOff val="37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Stream</a:t>
          </a:r>
          <a:endParaRPr lang="zh-TW" altLang="en-US" sz="1400" b="1" kern="1200" dirty="0"/>
        </a:p>
      </dsp:txBody>
      <dsp:txXfrm>
        <a:off x="4009442" y="1256821"/>
        <a:ext cx="778505" cy="778505"/>
      </dsp:txXfrm>
    </dsp:sp>
    <dsp:sp modelId="{4447BFC8-EBF6-412C-A47C-ADBA11BF6D7C}">
      <dsp:nvSpPr>
        <dsp:cNvPr id="0" name=""/>
        <dsp:cNvSpPr/>
      </dsp:nvSpPr>
      <dsp:spPr>
        <a:xfrm rot="6424744">
          <a:off x="4191286" y="2207998"/>
          <a:ext cx="125774"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rot="10800000">
        <a:off x="4215693" y="2237311"/>
        <a:ext cx="88042" cy="142042"/>
      </dsp:txXfrm>
    </dsp:sp>
    <dsp:sp modelId="{90DE38AD-625E-4EDA-9021-2707C08BCD6B}">
      <dsp:nvSpPr>
        <dsp:cNvPr id="0" name=""/>
        <dsp:cNvSpPr/>
      </dsp:nvSpPr>
      <dsp:spPr>
        <a:xfrm>
          <a:off x="3455167" y="2374853"/>
          <a:ext cx="1100973" cy="1100973"/>
        </a:xfrm>
        <a:prstGeom prst="ellipse">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Store</a:t>
          </a:r>
          <a:endParaRPr lang="zh-TW" altLang="en-US" sz="1400" b="1" kern="1200" dirty="0"/>
        </a:p>
      </dsp:txBody>
      <dsp:txXfrm>
        <a:off x="3616401" y="2536087"/>
        <a:ext cx="778505" cy="778505"/>
      </dsp:txXfrm>
    </dsp:sp>
    <dsp:sp modelId="{FDB8D7C8-5E78-4591-93B4-67E007A200DF}">
      <dsp:nvSpPr>
        <dsp:cNvPr id="0" name=""/>
        <dsp:cNvSpPr/>
      </dsp:nvSpPr>
      <dsp:spPr>
        <a:xfrm rot="10800011">
          <a:off x="3242122" y="2845792"/>
          <a:ext cx="148687"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dirty="0"/>
        </a:p>
      </dsp:txBody>
      <dsp:txXfrm rot="10800000">
        <a:off x="3286728" y="2893139"/>
        <a:ext cx="104081" cy="142042"/>
      </dsp:txXfrm>
    </dsp:sp>
    <dsp:sp modelId="{43828012-D3FA-46A9-9BA5-5BE65F91F220}">
      <dsp:nvSpPr>
        <dsp:cNvPr id="0" name=""/>
        <dsp:cNvSpPr/>
      </dsp:nvSpPr>
      <dsp:spPr>
        <a:xfrm>
          <a:off x="2073651" y="2374848"/>
          <a:ext cx="1100973" cy="1100973"/>
        </a:xfrm>
        <a:prstGeom prst="ellipse">
          <a:avLst/>
        </a:prstGeom>
        <a:solidFill>
          <a:schemeClr val="accent2">
            <a:hueOff val="-992530"/>
            <a:satOff val="1119"/>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Produce</a:t>
          </a:r>
          <a:endParaRPr lang="zh-TW" altLang="en-US" sz="1400" b="1" kern="1200" dirty="0"/>
        </a:p>
      </dsp:txBody>
      <dsp:txXfrm>
        <a:off x="2234885" y="2536082"/>
        <a:ext cx="778505" cy="778505"/>
      </dsp:txXfrm>
    </dsp:sp>
    <dsp:sp modelId="{F283C6A3-6EF3-4C90-80E8-FB57267DBA18}">
      <dsp:nvSpPr>
        <dsp:cNvPr id="0" name=""/>
        <dsp:cNvSpPr/>
      </dsp:nvSpPr>
      <dsp:spPr>
        <a:xfrm rot="14814474">
          <a:off x="2219669" y="2192948"/>
          <a:ext cx="153549"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rot="10800000">
        <a:off x="2251735" y="2261482"/>
        <a:ext cx="107484" cy="142042"/>
      </dsp:txXfrm>
    </dsp:sp>
    <dsp:sp modelId="{8C3FBC45-C2C4-458B-9D90-ACD193763099}">
      <dsp:nvSpPr>
        <dsp:cNvPr id="0" name=""/>
        <dsp:cNvSpPr/>
      </dsp:nvSpPr>
      <dsp:spPr>
        <a:xfrm>
          <a:off x="1528208" y="1095587"/>
          <a:ext cx="1100973" cy="1100973"/>
        </a:xfrm>
        <a:prstGeom prst="ellipse">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TW" sz="1400" b="1" kern="1200" dirty="0"/>
            <a:t>Switch</a:t>
          </a:r>
          <a:endParaRPr lang="zh-TW" altLang="en-US" sz="1400" b="1" kern="1200" dirty="0"/>
        </a:p>
      </dsp:txBody>
      <dsp:txXfrm>
        <a:off x="1689442" y="1256821"/>
        <a:ext cx="778505" cy="778505"/>
      </dsp:txXfrm>
    </dsp:sp>
    <dsp:sp modelId="{042072B0-E9C3-4CCD-B4A9-0B7C207E9185}">
      <dsp:nvSpPr>
        <dsp:cNvPr id="0" name=""/>
        <dsp:cNvSpPr/>
      </dsp:nvSpPr>
      <dsp:spPr>
        <a:xfrm rot="19379515">
          <a:off x="2557261" y="1103316"/>
          <a:ext cx="168905" cy="236736"/>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2562365" y="1165913"/>
        <a:ext cx="118234" cy="14204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B827D0-2A0E-4E58-B523-9EFE9E2FCE05}" type="datetimeFigureOut">
              <a:rPr lang="zh-TW" altLang="en-US" smtClean="0"/>
              <a:t>2023/3/1</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08D06D-F551-4267-BCCB-F5C25D44EAF7}" type="slidenum">
              <a:rPr lang="zh-TW" altLang="en-US" smtClean="0"/>
              <a:t>‹#›</a:t>
            </a:fld>
            <a:endParaRPr lang="zh-TW" altLang="en-US"/>
          </a:p>
        </p:txBody>
      </p:sp>
    </p:spTree>
    <p:extLst>
      <p:ext uri="{BB962C8B-B14F-4D97-AF65-F5344CB8AC3E}">
        <p14:creationId xmlns:p14="http://schemas.microsoft.com/office/powerpoint/2010/main" val="348950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2A1D6-0F22-47CB-BED3-91C804A50AC7}" type="datetimeFigureOut">
              <a:rPr lang="zh-TW" altLang="en-US" smtClean="0"/>
              <a:t>2023/3/1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4026A-57D6-4A76-ACEB-FC91802D8586}" type="slidenum">
              <a:rPr lang="zh-TW" altLang="en-US" smtClean="0"/>
              <a:t>‹#›</a:t>
            </a:fld>
            <a:endParaRPr lang="zh-TW" altLang="en-US"/>
          </a:p>
        </p:txBody>
      </p:sp>
    </p:spTree>
    <p:extLst>
      <p:ext uri="{BB962C8B-B14F-4D97-AF65-F5344CB8AC3E}">
        <p14:creationId xmlns:p14="http://schemas.microsoft.com/office/powerpoint/2010/main" val="28134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3</a:t>
            </a:fld>
            <a:endParaRPr lang="zh-TW" altLang="en-US"/>
          </a:p>
        </p:txBody>
      </p:sp>
    </p:spTree>
    <p:extLst>
      <p:ext uri="{BB962C8B-B14F-4D97-AF65-F5344CB8AC3E}">
        <p14:creationId xmlns:p14="http://schemas.microsoft.com/office/powerpoint/2010/main" val="45930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7</a:t>
            </a:fld>
            <a:endParaRPr lang="zh-TW" altLang="en-US"/>
          </a:p>
        </p:txBody>
      </p:sp>
    </p:spTree>
    <p:extLst>
      <p:ext uri="{BB962C8B-B14F-4D97-AF65-F5344CB8AC3E}">
        <p14:creationId xmlns:p14="http://schemas.microsoft.com/office/powerpoint/2010/main" val="217846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8</a:t>
            </a:fld>
            <a:endParaRPr lang="zh-TW" altLang="en-US"/>
          </a:p>
        </p:txBody>
      </p:sp>
    </p:spTree>
    <p:extLst>
      <p:ext uri="{BB962C8B-B14F-4D97-AF65-F5344CB8AC3E}">
        <p14:creationId xmlns:p14="http://schemas.microsoft.com/office/powerpoint/2010/main" val="114903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12</a:t>
            </a:fld>
            <a:endParaRPr lang="zh-TW" altLang="en-US"/>
          </a:p>
        </p:txBody>
      </p:sp>
    </p:spTree>
    <p:extLst>
      <p:ext uri="{BB962C8B-B14F-4D97-AF65-F5344CB8AC3E}">
        <p14:creationId xmlns:p14="http://schemas.microsoft.com/office/powerpoint/2010/main" val="402718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13</a:t>
            </a:fld>
            <a:endParaRPr lang="zh-TW" altLang="en-US"/>
          </a:p>
        </p:txBody>
      </p:sp>
    </p:spTree>
    <p:extLst>
      <p:ext uri="{BB962C8B-B14F-4D97-AF65-F5344CB8AC3E}">
        <p14:creationId xmlns:p14="http://schemas.microsoft.com/office/powerpoint/2010/main" val="2763904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等腰三角形 6"/>
          <p:cNvSpPr/>
          <p:nvPr userDrawn="1"/>
        </p:nvSpPr>
        <p:spPr>
          <a:xfrm rot="10800000" flipH="1">
            <a:off x="7237526" y="3148294"/>
            <a:ext cx="1906473" cy="1576105"/>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0" y="1763483"/>
            <a:ext cx="9144000" cy="1390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userDrawn="1"/>
        </p:nvSpPr>
        <p:spPr>
          <a:xfrm flipH="1">
            <a:off x="6905624" y="1303915"/>
            <a:ext cx="2238376" cy="1850493"/>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27" y="158995"/>
            <a:ext cx="1326976" cy="372904"/>
          </a:xfrm>
          <a:prstGeom prst="rect">
            <a:avLst/>
          </a:prstGeom>
        </p:spPr>
      </p:pic>
      <p:sp>
        <p:nvSpPr>
          <p:cNvPr id="2" name="標題 1"/>
          <p:cNvSpPr>
            <a:spLocks noGrp="1"/>
          </p:cNvSpPr>
          <p:nvPr>
            <p:ph type="ctrTitle" hasCustomPrompt="1"/>
          </p:nvPr>
        </p:nvSpPr>
        <p:spPr>
          <a:xfrm>
            <a:off x="415290" y="1962851"/>
            <a:ext cx="5064429" cy="1005817"/>
          </a:xfrm>
        </p:spPr>
        <p:txBody>
          <a:bodyPr anchor="ctr">
            <a:noAutofit/>
          </a:bodyPr>
          <a:lstStyle>
            <a:lvl1pPr algn="l" defTabSz="457200" rtl="0" eaLnBrk="0" fontAlgn="base" hangingPunct="0">
              <a:spcBef>
                <a:spcPct val="0"/>
              </a:spcBef>
              <a:spcAft>
                <a:spcPct val="0"/>
              </a:spcAft>
              <a:defRPr lang="zh-TW" altLang="en-US" sz="8800" b="1" kern="1200" dirty="0">
                <a:solidFill>
                  <a:schemeClr val="bg1"/>
                </a:solidFill>
                <a:latin typeface="Calibri" panose="020F0502020204030204" pitchFamily="34" charset="0"/>
                <a:ea typeface="+mn-ea"/>
                <a:cs typeface="Calibri" panose="020F0502020204030204" pitchFamily="34" charset="0"/>
              </a:defRPr>
            </a:lvl1pPr>
          </a:lstStyle>
          <a:p>
            <a:r>
              <a:rPr lang="en-US" altLang="zh-TW" dirty="0"/>
              <a:t>Title</a:t>
            </a:r>
            <a:endParaRPr lang="zh-TW" altLang="en-US" dirty="0"/>
          </a:p>
        </p:txBody>
      </p:sp>
      <p:sp>
        <p:nvSpPr>
          <p:cNvPr id="3" name="副標題 2"/>
          <p:cNvSpPr>
            <a:spLocks noGrp="1"/>
          </p:cNvSpPr>
          <p:nvPr>
            <p:ph type="subTitle" idx="1" hasCustomPrompt="1"/>
          </p:nvPr>
        </p:nvSpPr>
        <p:spPr>
          <a:xfrm>
            <a:off x="415290" y="3276942"/>
            <a:ext cx="4168036" cy="454851"/>
          </a:xfrm>
        </p:spPr>
        <p:txBody>
          <a:bodyPr>
            <a:normAutofit/>
          </a:bodyPr>
          <a:lstStyle>
            <a:lvl1pPr marL="0" indent="0" algn="l">
              <a:buNone/>
              <a:defRPr lang="zh-TW" altLang="en-US" sz="2000" kern="1200" dirty="0">
                <a:solidFill>
                  <a:schemeClr val="tx1">
                    <a:lumMod val="85000"/>
                    <a:lumOff val="15000"/>
                  </a:schemeClr>
                </a:solidFill>
                <a:latin typeface="Calibri" panose="020F0502020204030204" pitchFamily="34" charset="0"/>
                <a:ea typeface="+mn-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dirty="0"/>
              <a:t>Subtitle</a:t>
            </a:r>
            <a:endParaRPr lang="zh-TW" altLang="en-US" dirty="0"/>
          </a:p>
        </p:txBody>
      </p:sp>
      <p:sp>
        <p:nvSpPr>
          <p:cNvPr id="4" name="日期版面配置區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13" name="文字方塊 12"/>
          <p:cNvSpPr txBox="1"/>
          <p:nvPr userDrawn="1"/>
        </p:nvSpPr>
        <p:spPr>
          <a:xfrm>
            <a:off x="320927" y="1150226"/>
            <a:ext cx="4869672" cy="646331"/>
          </a:xfrm>
          <a:prstGeom prst="rect">
            <a:avLst/>
          </a:prstGeom>
          <a:noFill/>
        </p:spPr>
        <p:txBody>
          <a:bodyPr wrap="square" rtlCol="0">
            <a:spAutoFit/>
          </a:bodyPr>
          <a:lstStyle/>
          <a:p>
            <a:r>
              <a:rPr lang="en-US" altLang="zh-TW" sz="3600" b="1" dirty="0">
                <a:solidFill>
                  <a:schemeClr val="tx1">
                    <a:lumMod val="85000"/>
                    <a:lumOff val="15000"/>
                  </a:schemeClr>
                </a:solidFill>
              </a:rPr>
              <a:t>Product Introduction</a:t>
            </a:r>
          </a:p>
        </p:txBody>
      </p:sp>
    </p:spTree>
    <p:extLst>
      <p:ext uri="{BB962C8B-B14F-4D97-AF65-F5344CB8AC3E}">
        <p14:creationId xmlns:p14="http://schemas.microsoft.com/office/powerpoint/2010/main" val="270694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6" name="＞形箭號 5"/>
          <p:cNvSpPr/>
          <p:nvPr userDrawn="1"/>
        </p:nvSpPr>
        <p:spPr>
          <a:xfrm flipH="1">
            <a:off x="4572000" y="0"/>
            <a:ext cx="2476500" cy="5143500"/>
          </a:xfrm>
          <a:prstGeom prst="chevron">
            <a:avLst>
              <a:gd name="adj" fmla="val 83846"/>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形箭號 6"/>
          <p:cNvSpPr/>
          <p:nvPr userDrawn="1"/>
        </p:nvSpPr>
        <p:spPr>
          <a:xfrm flipH="1">
            <a:off x="5198790" y="0"/>
            <a:ext cx="3962400" cy="5143500"/>
          </a:xfrm>
          <a:prstGeom prst="chevron">
            <a:avLst/>
          </a:pr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形箭號 7"/>
          <p:cNvSpPr/>
          <p:nvPr userDrawn="1"/>
        </p:nvSpPr>
        <p:spPr>
          <a:xfrm>
            <a:off x="3293790" y="0"/>
            <a:ext cx="5850210" cy="5143500"/>
          </a:xfrm>
          <a:prstGeom prst="chevron">
            <a:avLst/>
          </a:prstGeom>
          <a:solidFill>
            <a:schemeClr val="accent3">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0"/>
          <p:cNvSpPr>
            <a:spLocks noGrp="1"/>
          </p:cNvSpPr>
          <p:nvPr>
            <p:ph type="title" hasCustomPrompt="1"/>
          </p:nvPr>
        </p:nvSpPr>
        <p:spPr>
          <a:xfrm>
            <a:off x="2332673" y="2074664"/>
            <a:ext cx="4478655" cy="994172"/>
          </a:xfrm>
        </p:spPr>
        <p:txBody>
          <a:bodyPr>
            <a:normAutofit/>
          </a:bodyPr>
          <a:lstStyle>
            <a:lvl1pPr algn="ctr" defTabSz="457200" rtl="0" eaLnBrk="0" fontAlgn="base" latinLnBrk="0" hangingPunct="0">
              <a:lnSpc>
                <a:spcPct val="90000"/>
              </a:lnSpc>
              <a:spcBef>
                <a:spcPct val="0"/>
              </a:spcBef>
              <a:spcAft>
                <a:spcPct val="0"/>
              </a:spcAft>
              <a:buNone/>
              <a:defRPr lang="zh-TW" altLang="en-US" sz="5400" b="1" kern="1200" dirty="0" smtClean="0">
                <a:solidFill>
                  <a:schemeClr val="tx1">
                    <a:lumMod val="85000"/>
                    <a:lumOff val="15000"/>
                  </a:schemeClr>
                </a:solidFill>
                <a:latin typeface="Calibri" panose="020F0502020204030204" pitchFamily="34" charset="0"/>
                <a:ea typeface="+mn-ea"/>
                <a:cs typeface="+mn-cs"/>
              </a:defRPr>
            </a:lvl1pPr>
          </a:lstStyle>
          <a:p>
            <a:r>
              <a:rPr lang="en-US" altLang="zh-TW" dirty="0"/>
              <a:t>Title</a:t>
            </a:r>
            <a:endParaRPr lang="zh-TW" altLang="en-US" dirty="0"/>
          </a:p>
        </p:txBody>
      </p:sp>
    </p:spTree>
    <p:extLst>
      <p:ext uri="{BB962C8B-B14F-4D97-AF65-F5344CB8AC3E}">
        <p14:creationId xmlns:p14="http://schemas.microsoft.com/office/powerpoint/2010/main" val="52480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日期版面配置區 1"/>
          <p:cNvSpPr>
            <a:spLocks noGrp="1"/>
          </p:cNvSpPr>
          <p:nvPr>
            <p:ph type="dt" sz="half" idx="10"/>
          </p:nvPr>
        </p:nvSpPr>
        <p:spPr>
          <a:xfrm>
            <a:off x="628650" y="4767263"/>
            <a:ext cx="2057400" cy="273844"/>
          </a:xfrm>
        </p:spPr>
        <p:txBody>
          <a:bodyPr/>
          <a:lstStyle/>
          <a:p>
            <a:fld id="{0A3E2110-8B47-45F7-9ADC-5978D9FED4D8}" type="datetimeFigureOut">
              <a:rPr lang="zh-TW" altLang="en-US" smtClean="0"/>
              <a:t>2023/3/1</a:t>
            </a:fld>
            <a:endParaRPr lang="zh-TW" altLang="en-US"/>
          </a:p>
        </p:txBody>
      </p:sp>
      <p:sp>
        <p:nvSpPr>
          <p:cNvPr id="11" name="頁尾版面配置區 2"/>
          <p:cNvSpPr>
            <a:spLocks noGrp="1"/>
          </p:cNvSpPr>
          <p:nvPr>
            <p:ph type="ftr" sz="quarter" idx="11"/>
          </p:nvPr>
        </p:nvSpPr>
        <p:spPr>
          <a:xfrm>
            <a:off x="3028950" y="4767263"/>
            <a:ext cx="3086100" cy="273844"/>
          </a:xfrm>
        </p:spPr>
        <p:txBody>
          <a:bodyPr/>
          <a:lstStyle/>
          <a:p>
            <a:endParaRPr lang="zh-TW" altLang="en-US"/>
          </a:p>
        </p:txBody>
      </p:sp>
      <p:sp>
        <p:nvSpPr>
          <p:cNvPr id="12" name="投影片編號版面配置區 3"/>
          <p:cNvSpPr>
            <a:spLocks noGrp="1"/>
          </p:cNvSpPr>
          <p:nvPr>
            <p:ph type="sldNum" sz="quarter" idx="12"/>
          </p:nvPr>
        </p:nvSpPr>
        <p:spPr>
          <a:xfrm>
            <a:off x="6457950" y="4767263"/>
            <a:ext cx="2057400" cy="273844"/>
          </a:xfrm>
        </p:spPr>
        <p:txBody>
          <a:bodyPr/>
          <a:lstStyle/>
          <a:p>
            <a:fld id="{D26889F3-1F09-4E69-89B4-C504AB608F67}" type="slidenum">
              <a:rPr lang="zh-TW" altLang="en-US" smtClean="0"/>
              <a:t>‹#›</a:t>
            </a:fld>
            <a:endParaRPr lang="zh-TW" altLang="en-US"/>
          </a:p>
        </p:txBody>
      </p:sp>
      <p:pic>
        <p:nvPicPr>
          <p:cNvPr id="18" name="圖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
        <p:nvSpPr>
          <p:cNvPr id="19" name="等腰三角形 18"/>
          <p:cNvSpPr/>
          <p:nvPr userDrawn="1"/>
        </p:nvSpPr>
        <p:spPr>
          <a:xfrm rot="5400000">
            <a:off x="-1157287" y="2044301"/>
            <a:ext cx="2496534" cy="1819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userDrawn="1"/>
        </p:nvSpPr>
        <p:spPr>
          <a:xfrm rot="5400000">
            <a:off x="-1157287" y="3034901"/>
            <a:ext cx="2496534" cy="18196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622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grpSp>
        <p:nvGrpSpPr>
          <p:cNvPr id="6" name="群組 5"/>
          <p:cNvGrpSpPr/>
          <p:nvPr userDrawn="1"/>
        </p:nvGrpSpPr>
        <p:grpSpPr>
          <a:xfrm>
            <a:off x="6769450" y="-195"/>
            <a:ext cx="2374550" cy="1390845"/>
            <a:chOff x="6769450" y="-195"/>
            <a:chExt cx="2374550" cy="1390845"/>
          </a:xfrm>
        </p:grpSpPr>
        <p:sp>
          <p:nvSpPr>
            <p:cNvPr id="7" name="等腰三角形 6"/>
            <p:cNvSpPr/>
            <p:nvPr/>
          </p:nvSpPr>
          <p:spPr>
            <a:xfrm flipV="1">
              <a:off x="6769450" y="-195"/>
              <a:ext cx="2374550" cy="887209"/>
            </a:xfrm>
            <a:prstGeom prst="triangle">
              <a:avLst>
                <a:gd name="adj" fmla="val 10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flipV="1">
              <a:off x="7436200" y="0"/>
              <a:ext cx="1707800" cy="1030236"/>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flipV="1">
              <a:off x="8086725" y="0"/>
              <a:ext cx="1057275" cy="1390650"/>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2509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210883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Features">
    <p:spTree>
      <p:nvGrpSpPr>
        <p:cNvPr id="1" name=""/>
        <p:cNvGrpSpPr/>
        <p:nvPr/>
      </p:nvGrpSpPr>
      <p:grpSpPr>
        <a:xfrm>
          <a:off x="0" y="0"/>
          <a:ext cx="0" cy="0"/>
          <a:chOff x="0" y="0"/>
          <a:chExt cx="0" cy="0"/>
        </a:xfrm>
      </p:grpSpPr>
      <p:sp>
        <p:nvSpPr>
          <p:cNvPr id="7" name="矩形 6"/>
          <p:cNvSpPr/>
          <p:nvPr userDrawn="1"/>
        </p:nvSpPr>
        <p:spPr>
          <a:xfrm>
            <a:off x="0" y="3176594"/>
            <a:ext cx="9144000" cy="1966906"/>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845390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966836641"/>
      </p:ext>
    </p:extLst>
  </p:cSld>
  <p:clrMap bg1="lt1" tx1="dk1" bg2="lt2" tx2="dk2" accent1="accent1" accent2="accent2" accent3="accent3" accent4="accent4" accent5="accent5" accent6="accent6" hlink="hlink" folHlink="folHlink"/>
  <p:sldLayoutIdLst>
    <p:sldLayoutId id="2147483816" r:id="rId1"/>
    <p:sldLayoutId id="2147483833" r:id="rId2"/>
    <p:sldLayoutId id="2147483822" r:id="rId3"/>
    <p:sldLayoutId id="2147483834" r:id="rId4"/>
    <p:sldLayoutId id="2147483835" r:id="rId5"/>
    <p:sldLayoutId id="2147483836"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28.png"/><Relationship Id="rId4" Type="http://schemas.microsoft.com/office/2007/relationships/hdphoto" Target="../media/hdphoto6.wdp"/><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7.wdp"/><Relationship Id="rId18" Type="http://schemas.openxmlformats.org/officeDocument/2006/relationships/image" Target="../media/image48.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2.png"/><Relationship Id="rId2" Type="http://schemas.openxmlformats.org/officeDocument/2006/relationships/image" Target="../media/image49.png"/><Relationship Id="rId16"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microsoft.com/office/2007/relationships/hdphoto" Target="../media/hdphoto8.wdp"/><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274051" y="1704770"/>
            <a:ext cx="4963425" cy="1446550"/>
          </a:xfrm>
          <a:prstGeom prst="rect">
            <a:avLst/>
          </a:prstGeom>
          <a:noFill/>
        </p:spPr>
        <p:txBody>
          <a:bodyPr wrap="square" rtlCol="0">
            <a:spAutoFit/>
          </a:bodyPr>
          <a:lstStyle/>
          <a:p>
            <a:r>
              <a:rPr lang="en-US" altLang="zh-TW" sz="8800" b="1" dirty="0">
                <a:solidFill>
                  <a:schemeClr val="bg1"/>
                </a:solidFill>
                <a:cs typeface="Calibri" panose="020F0502020204030204" pitchFamily="34" charset="0"/>
              </a:rPr>
              <a:t>LC100 NPI</a:t>
            </a:r>
          </a:p>
        </p:txBody>
      </p:sp>
      <p:sp>
        <p:nvSpPr>
          <p:cNvPr id="11" name="標題 1"/>
          <p:cNvSpPr txBox="1">
            <a:spLocks/>
          </p:cNvSpPr>
          <p:nvPr/>
        </p:nvSpPr>
        <p:spPr>
          <a:xfrm>
            <a:off x="320927" y="3210033"/>
            <a:ext cx="4422523" cy="685263"/>
          </a:xfrm>
          <a:prstGeom prst="rect">
            <a:avLst/>
          </a:prstGeom>
        </p:spPr>
        <p:txBody>
          <a:bodyPr/>
          <a:lstStyle>
            <a:defPPr>
              <a:defRPr lang="en-US"/>
            </a:defPPr>
            <a:lvl1pPr marL="0" indent="0" algn="dist" defTabSz="685800">
              <a:lnSpc>
                <a:spcPct val="90000"/>
              </a:lnSpc>
              <a:spcBef>
                <a:spcPts val="750"/>
              </a:spcBef>
              <a:buFont typeface="Arial" panose="020B0604020202020204" pitchFamily="34" charset="0"/>
              <a:buNone/>
              <a:defRPr sz="1600">
                <a:solidFill>
                  <a:schemeClr val="bg1"/>
                </a:solidFill>
                <a:latin typeface="Arial" panose="020B0604020202020204" pitchFamily="34" charset="0"/>
                <a:cs typeface="Arial" panose="020B0604020202020204" pitchFamily="34" charset="0"/>
              </a:defRPr>
            </a:lvl1pPr>
            <a:lvl2pPr marL="514350" indent="-171450" defTabSz="685800">
              <a:lnSpc>
                <a:spcPct val="90000"/>
              </a:lnSpc>
              <a:spcBef>
                <a:spcPts val="375"/>
              </a:spcBef>
              <a:buFont typeface="Arial" panose="020B0604020202020204" pitchFamily="34" charset="0"/>
              <a:buChar char="•"/>
              <a:defRPr>
                <a:latin typeface="+mn-lt"/>
              </a:defRPr>
            </a:lvl2pPr>
            <a:lvl3pPr marL="857250" indent="-171450" defTabSz="685800">
              <a:lnSpc>
                <a:spcPct val="90000"/>
              </a:lnSpc>
              <a:spcBef>
                <a:spcPts val="375"/>
              </a:spcBef>
              <a:buFont typeface="Arial" panose="020B0604020202020204" pitchFamily="34" charset="0"/>
              <a:buChar char="•"/>
              <a:defRPr sz="1500">
                <a:latin typeface="+mn-lt"/>
              </a:defRPr>
            </a:lvl3pPr>
            <a:lvl4pPr marL="1200150" indent="-171450" defTabSz="685800">
              <a:lnSpc>
                <a:spcPct val="90000"/>
              </a:lnSpc>
              <a:spcBef>
                <a:spcPts val="375"/>
              </a:spcBef>
              <a:buFont typeface="Arial" panose="020B0604020202020204" pitchFamily="34" charset="0"/>
              <a:buChar char="•"/>
              <a:defRPr sz="1300">
                <a:latin typeface="+mn-lt"/>
              </a:defRPr>
            </a:lvl4pPr>
            <a:lvl5pPr marL="1543050" indent="-171450" defTabSz="685800">
              <a:lnSpc>
                <a:spcPct val="90000"/>
              </a:lnSpc>
              <a:spcBef>
                <a:spcPts val="375"/>
              </a:spcBef>
              <a:buFont typeface="Arial" panose="020B0604020202020204" pitchFamily="34" charset="0"/>
              <a:buChar char="•"/>
              <a:defRPr sz="1300">
                <a:latin typeface="+mn-lt"/>
              </a:defRPr>
            </a:lvl5pPr>
            <a:lvl6pPr marL="1885950" indent="-171450" defTabSz="685800">
              <a:lnSpc>
                <a:spcPct val="90000"/>
              </a:lnSpc>
              <a:spcBef>
                <a:spcPts val="375"/>
              </a:spcBef>
              <a:buFont typeface="Arial" panose="020B0604020202020204" pitchFamily="34" charset="0"/>
              <a:buChar char="•"/>
              <a:defRPr sz="1350">
                <a:latin typeface="+mn-lt"/>
              </a:defRPr>
            </a:lvl6pPr>
            <a:lvl7pPr marL="2228850" indent="-171450" defTabSz="685800">
              <a:lnSpc>
                <a:spcPct val="90000"/>
              </a:lnSpc>
              <a:spcBef>
                <a:spcPts val="375"/>
              </a:spcBef>
              <a:buFont typeface="Arial" panose="020B0604020202020204" pitchFamily="34" charset="0"/>
              <a:buChar char="•"/>
              <a:defRPr sz="1350">
                <a:latin typeface="+mn-lt"/>
              </a:defRPr>
            </a:lvl7pPr>
            <a:lvl8pPr marL="2571750" indent="-171450" defTabSz="685800">
              <a:lnSpc>
                <a:spcPct val="90000"/>
              </a:lnSpc>
              <a:spcBef>
                <a:spcPts val="375"/>
              </a:spcBef>
              <a:buFont typeface="Arial" panose="020B0604020202020204" pitchFamily="34" charset="0"/>
              <a:buChar char="•"/>
              <a:defRPr sz="1350">
                <a:latin typeface="+mn-lt"/>
              </a:defRPr>
            </a:lvl8pPr>
            <a:lvl9pPr marL="2914650" indent="-171450" defTabSz="685800">
              <a:lnSpc>
                <a:spcPct val="90000"/>
              </a:lnSpc>
              <a:spcBef>
                <a:spcPts val="375"/>
              </a:spcBef>
              <a:buFont typeface="Arial" panose="020B0604020202020204" pitchFamily="34" charset="0"/>
              <a:buChar char="•"/>
              <a:defRPr sz="1350">
                <a:latin typeface="+mn-lt"/>
              </a:defRPr>
            </a:lvl9pPr>
          </a:lstStyle>
          <a:p>
            <a:pPr algn="l">
              <a:lnSpc>
                <a:spcPts val="2400"/>
              </a:lnSpc>
            </a:pPr>
            <a:r>
              <a:rPr lang="en-US" altLang="zh-TW" sz="2000" dirty="0">
                <a:solidFill>
                  <a:schemeClr val="tx1">
                    <a:lumMod val="85000"/>
                    <a:lumOff val="15000"/>
                  </a:schemeClr>
                </a:solidFill>
                <a:latin typeface="Calibri" panose="020F0502020204030204" pitchFamily="34" charset="0"/>
                <a:cs typeface="Calibri" panose="020F0502020204030204" pitchFamily="34" charset="0"/>
              </a:rPr>
              <a:t>2-Channel HD Recorder</a:t>
            </a:r>
            <a:r>
              <a:rPr lang="zh-TW" altLang="en-US" sz="2000" dirty="0">
                <a:solidFill>
                  <a:schemeClr val="tx1">
                    <a:lumMod val="85000"/>
                    <a:lumOff val="15000"/>
                  </a:schemeClr>
                </a:solidFill>
                <a:latin typeface="Calibri" panose="020F0502020204030204" pitchFamily="34" charset="0"/>
                <a:cs typeface="Calibri" panose="020F0502020204030204" pitchFamily="34" charset="0"/>
              </a:rPr>
              <a:t> </a:t>
            </a:r>
            <a:r>
              <a:rPr lang="en-US" altLang="zh-TW" sz="2000" dirty="0">
                <a:solidFill>
                  <a:schemeClr val="tx1">
                    <a:lumMod val="85000"/>
                    <a:lumOff val="15000"/>
                  </a:schemeClr>
                </a:solidFill>
                <a:latin typeface="Calibri" panose="020F0502020204030204" pitchFamily="34" charset="0"/>
                <a:cs typeface="Calibri" panose="020F0502020204030204" pitchFamily="34" charset="0"/>
              </a:rPr>
              <a:t>and</a:t>
            </a:r>
            <a:r>
              <a:rPr lang="zh-TW" altLang="en-US" sz="2000" dirty="0">
                <a:solidFill>
                  <a:schemeClr val="tx1">
                    <a:lumMod val="85000"/>
                    <a:lumOff val="15000"/>
                  </a:schemeClr>
                </a:solidFill>
                <a:latin typeface="Calibri" panose="020F0502020204030204" pitchFamily="34" charset="0"/>
                <a:cs typeface="Calibri" panose="020F0502020204030204" pitchFamily="34" charset="0"/>
              </a:rPr>
              <a:t> </a:t>
            </a:r>
            <a:r>
              <a:rPr lang="en-US" altLang="zh-TW" sz="2000" dirty="0">
                <a:solidFill>
                  <a:schemeClr val="tx1">
                    <a:lumMod val="85000"/>
                    <a:lumOff val="15000"/>
                  </a:schemeClr>
                </a:solidFill>
                <a:latin typeface="Calibri" panose="020F0502020204030204" pitchFamily="34" charset="0"/>
                <a:cs typeface="Calibri" panose="020F0502020204030204" pitchFamily="34" charset="0"/>
              </a:rPr>
              <a:t>Streaming </a:t>
            </a:r>
            <a:br>
              <a:rPr lang="en-US" altLang="zh-TW" sz="2000" dirty="0">
                <a:solidFill>
                  <a:schemeClr val="tx1">
                    <a:lumMod val="85000"/>
                    <a:lumOff val="15000"/>
                  </a:schemeClr>
                </a:solidFill>
                <a:latin typeface="Calibri" panose="020F0502020204030204" pitchFamily="34" charset="0"/>
                <a:cs typeface="Calibri" panose="020F0502020204030204" pitchFamily="34" charset="0"/>
              </a:rPr>
            </a:br>
            <a:r>
              <a:rPr lang="en-US" altLang="zh-TW" sz="2000" dirty="0">
                <a:solidFill>
                  <a:schemeClr val="tx1">
                    <a:lumMod val="85000"/>
                    <a:lumOff val="15000"/>
                  </a:schemeClr>
                </a:solidFill>
                <a:latin typeface="Calibri" panose="020F0502020204030204" pitchFamily="34" charset="0"/>
                <a:cs typeface="Calibri" panose="020F0502020204030204" pitchFamily="34" charset="0"/>
              </a:rPr>
              <a:t>Media Processor</a:t>
            </a:r>
            <a:endParaRPr lang="zh-TW" altLang="en-US" sz="20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13" name="圖片 12"/>
          <p:cNvPicPr>
            <a:picLocks noChangeAspect="1"/>
          </p:cNvPicPr>
          <p:nvPr/>
        </p:nvPicPr>
        <p:blipFill rotWithShape="1">
          <a:blip r:embed="rId2" cstate="print">
            <a:extLst>
              <a:ext uri="{28A0092B-C50C-407E-A947-70E740481C1C}">
                <a14:useLocalDpi xmlns:a14="http://schemas.microsoft.com/office/drawing/2010/main" val="0"/>
              </a:ext>
            </a:extLst>
          </a:blip>
          <a:srcRect l="21170" t="7717" r="8483" b="7717"/>
          <a:stretch/>
        </p:blipFill>
        <p:spPr>
          <a:xfrm>
            <a:off x="5019674" y="1"/>
            <a:ext cx="4124325" cy="3155581"/>
          </a:xfrm>
          <a:prstGeom prst="parallelogram">
            <a:avLst>
              <a:gd name="adj" fmla="val 60585"/>
            </a:avLst>
          </a:prstGeom>
        </p:spPr>
      </p:pic>
      <p:pic>
        <p:nvPicPr>
          <p:cNvPr id="3" name="圖片 2">
            <a:extLst>
              <a:ext uri="{FF2B5EF4-FFF2-40B4-BE49-F238E27FC236}">
                <a16:creationId xmlns:a16="http://schemas.microsoft.com/office/drawing/2014/main" id="{64EEE74D-C4CC-4AD6-9BDA-155074E1DE84}"/>
              </a:ext>
            </a:extLst>
          </p:cNvPr>
          <p:cNvPicPr>
            <a:picLocks noChangeAspect="1"/>
          </p:cNvPicPr>
          <p:nvPr/>
        </p:nvPicPr>
        <p:blipFill rotWithShape="1">
          <a:blip r:embed="rId3">
            <a:extLst>
              <a:ext uri="{28A0092B-C50C-407E-A947-70E740481C1C}">
                <a14:useLocalDpi xmlns:a14="http://schemas.microsoft.com/office/drawing/2010/main" val="0"/>
              </a:ext>
            </a:extLst>
          </a:blip>
          <a:srcRect t="37591" b="37590"/>
          <a:stretch/>
        </p:blipFill>
        <p:spPr>
          <a:xfrm>
            <a:off x="2964180" y="3718288"/>
            <a:ext cx="5785030" cy="1076841"/>
          </a:xfrm>
          <a:prstGeom prst="rect">
            <a:avLst/>
          </a:prstGeom>
        </p:spPr>
      </p:pic>
    </p:spTree>
    <p:extLst>
      <p:ext uri="{BB962C8B-B14F-4D97-AF65-F5344CB8AC3E}">
        <p14:creationId xmlns:p14="http://schemas.microsoft.com/office/powerpoint/2010/main" val="169014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字方塊 47"/>
          <p:cNvSpPr txBox="1"/>
          <p:nvPr/>
        </p:nvSpPr>
        <p:spPr>
          <a:xfrm>
            <a:off x="388095" y="359284"/>
            <a:ext cx="5725112" cy="584775"/>
          </a:xfrm>
          <a:prstGeom prst="rect">
            <a:avLst/>
          </a:prstGeom>
          <a:noFill/>
        </p:spPr>
        <p:txBody>
          <a:bodyPr wrap="square" rtlCol="0">
            <a:spAutoFit/>
          </a:bodyPr>
          <a:lstStyle/>
          <a:p>
            <a:r>
              <a:rPr lang="en-US" altLang="zh-TW" sz="3200" b="1" dirty="0">
                <a:solidFill>
                  <a:srgbClr val="002060"/>
                </a:solidFill>
              </a:rPr>
              <a:t>How to </a:t>
            </a:r>
            <a:r>
              <a:rPr lang="en-US" sz="3200" b="1" dirty="0">
                <a:solidFill>
                  <a:srgbClr val="002060"/>
                </a:solidFill>
              </a:rPr>
              <a:t>Control?</a:t>
            </a:r>
          </a:p>
        </p:txBody>
      </p:sp>
      <p:sp>
        <p:nvSpPr>
          <p:cNvPr id="19" name="圓角矩形 18"/>
          <p:cNvSpPr/>
          <p:nvPr/>
        </p:nvSpPr>
        <p:spPr>
          <a:xfrm>
            <a:off x="4669722" y="630858"/>
            <a:ext cx="1958940" cy="1989328"/>
          </a:xfrm>
          <a:prstGeom prst="roundRect">
            <a:avLst>
              <a:gd name="adj" fmla="val 810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圓角矩形 23"/>
          <p:cNvSpPr/>
          <p:nvPr/>
        </p:nvSpPr>
        <p:spPr>
          <a:xfrm>
            <a:off x="6711914" y="630858"/>
            <a:ext cx="2058623" cy="1989328"/>
          </a:xfrm>
          <a:prstGeom prst="roundRect">
            <a:avLst>
              <a:gd name="adj" fmla="val 709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手繪多邊形 24"/>
          <p:cNvSpPr/>
          <p:nvPr/>
        </p:nvSpPr>
        <p:spPr>
          <a:xfrm>
            <a:off x="4649154" y="2110208"/>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Remote Control Panel</a:t>
            </a:r>
          </a:p>
          <a:p>
            <a:pPr algn="ctr"/>
            <a:r>
              <a:rPr lang="en-US" altLang="zh-TW" sz="1200" b="1" dirty="0">
                <a:latin typeface="Calibri" panose="020F0502020204030204" pitchFamily="34" charset="0"/>
                <a:cs typeface="Calibri" panose="020F0502020204030204" pitchFamily="34" charset="0"/>
              </a:rPr>
              <a:t>LC-RC01</a:t>
            </a:r>
            <a:endParaRPr lang="zh-TW" altLang="en-US" sz="1200" b="1" dirty="0">
              <a:latin typeface="Calibri" panose="020F0502020204030204" pitchFamily="34" charset="0"/>
              <a:cs typeface="Calibri" panose="020F0502020204030204" pitchFamily="34" charset="0"/>
            </a:endParaRPr>
          </a:p>
        </p:txBody>
      </p:sp>
      <p:pic>
        <p:nvPicPr>
          <p:cNvPr id="27" name="Picture 2" descr="Amazon.in: Buy Logitech M235 Wireless Mouse, 2.4 GHz with USB Unifying  Receiver, 1000 DPI Optical Tracking, 12 Month Life Battery, Compatible with  Windows, Mac, Chromebook/PC/Laptop - Black/Grey Online at Low Prices i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53" b="88626" l="11848" r="89573">
                        <a14:foregroundMark x1="31754" y1="75829" x2="27962" y2="65877"/>
                        <a14:foregroundMark x1="24171" y1="68720" x2="24171" y2="68720"/>
                        <a14:foregroundMark x1="24645" y1="66825" x2="24645" y2="66825"/>
                        <a14:foregroundMark x1="33649" y1="71564" x2="33649" y2="71564"/>
                      </a14:backgroundRemoval>
                    </a14:imgEffect>
                  </a14:imgLayer>
                </a14:imgProps>
              </a:ext>
              <a:ext uri="{28A0092B-C50C-407E-A947-70E740481C1C}">
                <a14:useLocalDpi xmlns:a14="http://schemas.microsoft.com/office/drawing/2010/main" val="0"/>
              </a:ext>
            </a:extLst>
          </a:blip>
          <a:srcRect/>
          <a:stretch>
            <a:fillRect/>
          </a:stretch>
        </p:blipFill>
        <p:spPr bwMode="auto">
          <a:xfrm>
            <a:off x="7882519" y="942813"/>
            <a:ext cx="726291" cy="72629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群組 27"/>
          <p:cNvGrpSpPr/>
          <p:nvPr/>
        </p:nvGrpSpPr>
        <p:grpSpPr>
          <a:xfrm>
            <a:off x="7016268" y="836338"/>
            <a:ext cx="870107" cy="713295"/>
            <a:chOff x="3460947" y="5972817"/>
            <a:chExt cx="2376264" cy="1639855"/>
          </a:xfrm>
        </p:grpSpPr>
        <p:pic>
          <p:nvPicPr>
            <p:cNvPr id="29" name="圖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0947" y="5972817"/>
              <a:ext cx="2376264" cy="1639855"/>
            </a:xfrm>
            <a:prstGeom prst="rect">
              <a:avLst/>
            </a:prstGeom>
          </p:spPr>
        </p:pic>
        <p:pic>
          <p:nvPicPr>
            <p:cNvPr id="30" name="Picture 3" descr="C:\Users\Isaac.Chen\Desktop\CTS\11.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8630" y="6115648"/>
              <a:ext cx="2114565" cy="1187590"/>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32" name="手繪多邊形 31"/>
          <p:cNvSpPr/>
          <p:nvPr/>
        </p:nvSpPr>
        <p:spPr>
          <a:xfrm>
            <a:off x="6722037" y="2147575"/>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Onboard GUI </a:t>
            </a:r>
          </a:p>
          <a:p>
            <a:pPr algn="ctr"/>
            <a:r>
              <a:rPr lang="en-US" altLang="zh-TW" sz="1200" b="1" dirty="0">
                <a:latin typeface="Calibri" panose="020F0502020204030204" pitchFamily="34" charset="0"/>
                <a:cs typeface="Calibri" panose="020F0502020204030204" pitchFamily="34" charset="0"/>
              </a:rPr>
              <a:t>with Wireless mouse</a:t>
            </a:r>
          </a:p>
        </p:txBody>
      </p:sp>
      <p:sp>
        <p:nvSpPr>
          <p:cNvPr id="34" name="圓角矩形 33"/>
          <p:cNvSpPr/>
          <p:nvPr/>
        </p:nvSpPr>
        <p:spPr>
          <a:xfrm>
            <a:off x="4388653" y="2780184"/>
            <a:ext cx="1724554" cy="1989328"/>
          </a:xfrm>
          <a:prstGeom prst="roundRect">
            <a:avLst>
              <a:gd name="adj" fmla="val 56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圓角矩形 34"/>
          <p:cNvSpPr/>
          <p:nvPr/>
        </p:nvSpPr>
        <p:spPr>
          <a:xfrm>
            <a:off x="6200642" y="2785148"/>
            <a:ext cx="964008" cy="1989328"/>
          </a:xfrm>
          <a:prstGeom prst="roundRect">
            <a:avLst>
              <a:gd name="adj" fmla="val 48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手繪多邊形 35"/>
          <p:cNvSpPr/>
          <p:nvPr/>
        </p:nvSpPr>
        <p:spPr>
          <a:xfrm>
            <a:off x="4288563" y="4220869"/>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Web Online Director</a:t>
            </a:r>
          </a:p>
        </p:txBody>
      </p:sp>
      <p:sp>
        <p:nvSpPr>
          <p:cNvPr id="37" name="手繪多邊形 36"/>
          <p:cNvSpPr/>
          <p:nvPr/>
        </p:nvSpPr>
        <p:spPr>
          <a:xfrm>
            <a:off x="6228121" y="4257728"/>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USB Keypad</a:t>
            </a:r>
          </a:p>
        </p:txBody>
      </p:sp>
      <p:pic>
        <p:nvPicPr>
          <p:cNvPr id="38" name="圖片 37"/>
          <p:cNvPicPr>
            <a:picLocks noChangeAspect="1"/>
          </p:cNvPicPr>
          <p:nvPr/>
        </p:nvPicPr>
        <p:blipFill>
          <a:blip r:embed="rId6"/>
          <a:stretch>
            <a:fillRect/>
          </a:stretch>
        </p:blipFill>
        <p:spPr>
          <a:xfrm>
            <a:off x="4579816" y="3206996"/>
            <a:ext cx="1332243" cy="938508"/>
          </a:xfrm>
          <a:prstGeom prst="rect">
            <a:avLst/>
          </a:prstGeom>
        </p:spPr>
      </p:pic>
      <p:pic>
        <p:nvPicPr>
          <p:cNvPr id="39" name="Picture 4" descr="Amazon.com: Targus Ultra Mini USB Keypad with USB Port Connector, True  Plug-and-Play Device, Connects with Laptop, Desktop and Other Devices,  Black (PAUK10U) : Electronics"/>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48193" y="3255122"/>
            <a:ext cx="800101" cy="591558"/>
          </a:xfrm>
          <a:prstGeom prst="rect">
            <a:avLst/>
          </a:prstGeom>
          <a:noFill/>
          <a:extLst>
            <a:ext uri="{909E8E84-426E-40DD-AFC4-6F175D3DCCD1}">
              <a14:hiddenFill xmlns:a14="http://schemas.microsoft.com/office/drawing/2010/main">
                <a:solidFill>
                  <a:srgbClr val="FFFFFF"/>
                </a:solidFill>
              </a14:hiddenFill>
            </a:ext>
          </a:extLst>
        </p:spPr>
      </p:pic>
      <p:sp>
        <p:nvSpPr>
          <p:cNvPr id="40" name="圓角矩形 39"/>
          <p:cNvSpPr/>
          <p:nvPr/>
        </p:nvSpPr>
        <p:spPr>
          <a:xfrm>
            <a:off x="7303724" y="2780184"/>
            <a:ext cx="1464872" cy="1989328"/>
          </a:xfrm>
          <a:prstGeom prst="roundRect">
            <a:avLst>
              <a:gd name="adj" fmla="val 73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手繪多邊形 40"/>
          <p:cNvSpPr/>
          <p:nvPr/>
        </p:nvSpPr>
        <p:spPr>
          <a:xfrm>
            <a:off x="7767751" y="4309762"/>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b="1" dirty="0">
                <a:latin typeface="Calibri" panose="020F0502020204030204" pitchFamily="34" charset="0"/>
                <a:cs typeface="Calibri" panose="020F0502020204030204" pitchFamily="34" charset="0"/>
              </a:rPr>
              <a:t>RS-232</a:t>
            </a:r>
          </a:p>
          <a:p>
            <a:pPr algn="ctr"/>
            <a:r>
              <a:rPr lang="en-US" altLang="zh-TW" sz="1200" b="1" dirty="0">
                <a:latin typeface="Calibri" panose="020F0502020204030204" pitchFamily="34" charset="0"/>
                <a:cs typeface="Calibri" panose="020F0502020204030204" pitchFamily="34" charset="0"/>
              </a:rPr>
              <a:t>RS-485</a:t>
            </a:r>
          </a:p>
        </p:txBody>
      </p:sp>
      <p:pic>
        <p:nvPicPr>
          <p:cNvPr id="42" name="圖片 41"/>
          <p:cNvPicPr>
            <a:picLocks noChangeAspect="1"/>
          </p:cNvPicPr>
          <p:nvPr/>
        </p:nvPicPr>
        <p:blipFill>
          <a:blip r:embed="rId9"/>
          <a:stretch>
            <a:fillRect/>
          </a:stretch>
        </p:blipFill>
        <p:spPr>
          <a:xfrm>
            <a:off x="8025143" y="3060557"/>
            <a:ext cx="522897" cy="1203125"/>
          </a:xfrm>
          <a:prstGeom prst="rect">
            <a:avLst/>
          </a:prstGeom>
        </p:spPr>
      </p:pic>
      <p:sp>
        <p:nvSpPr>
          <p:cNvPr id="5" name="橢圓 4"/>
          <p:cNvSpPr/>
          <p:nvPr/>
        </p:nvSpPr>
        <p:spPr>
          <a:xfrm>
            <a:off x="4602448" y="493866"/>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26" name="橢圓 25"/>
          <p:cNvSpPr/>
          <p:nvPr/>
        </p:nvSpPr>
        <p:spPr>
          <a:xfrm>
            <a:off x="6653754" y="493866"/>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43" name="橢圓 42"/>
          <p:cNvSpPr/>
          <p:nvPr/>
        </p:nvSpPr>
        <p:spPr>
          <a:xfrm>
            <a:off x="4265551" y="2650221"/>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44" name="橢圓 43"/>
          <p:cNvSpPr/>
          <p:nvPr/>
        </p:nvSpPr>
        <p:spPr>
          <a:xfrm>
            <a:off x="6158701" y="2695119"/>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45" name="橢圓 44"/>
          <p:cNvSpPr/>
          <p:nvPr/>
        </p:nvSpPr>
        <p:spPr>
          <a:xfrm>
            <a:off x="7252085" y="2695119"/>
            <a:ext cx="324000" cy="324000"/>
          </a:xfrm>
          <a:prstGeom prst="ellipse">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5</a:t>
            </a:r>
            <a:endParaRPr lang="zh-TW" altLang="en-US" dirty="0"/>
          </a:p>
        </p:txBody>
      </p:sp>
      <p:sp>
        <p:nvSpPr>
          <p:cNvPr id="4" name="文字方塊 3"/>
          <p:cNvSpPr txBox="1"/>
          <p:nvPr/>
        </p:nvSpPr>
        <p:spPr>
          <a:xfrm>
            <a:off x="353231" y="1040988"/>
            <a:ext cx="3789218" cy="2246769"/>
          </a:xfrm>
          <a:prstGeom prst="rect">
            <a:avLst/>
          </a:prstGeom>
          <a:noFill/>
        </p:spPr>
        <p:txBody>
          <a:bodyPr wrap="square" rtlCol="0">
            <a:spAutoFit/>
          </a:bodyPr>
          <a:lstStyle/>
          <a:p>
            <a:r>
              <a:rPr lang="en-US" altLang="zh-TW" sz="1400" dirty="0"/>
              <a:t>LC100 provide below control interface.</a:t>
            </a:r>
          </a:p>
          <a:p>
            <a:pPr marL="342900" indent="-342900">
              <a:buAutoNum type="arabicPeriod"/>
            </a:pPr>
            <a:r>
              <a:rPr lang="en-US" altLang="zh-TW" sz="1400" b="1" dirty="0"/>
              <a:t>Remote control panel</a:t>
            </a:r>
            <a:r>
              <a:rPr lang="en-US" altLang="zh-TW" sz="1400" dirty="0"/>
              <a:t>: LC-RC01</a:t>
            </a:r>
          </a:p>
          <a:p>
            <a:pPr marL="342900" indent="-342900">
              <a:buAutoNum type="arabicPeriod"/>
            </a:pPr>
            <a:r>
              <a:rPr lang="en-US" altLang="zh-TW" sz="1400" b="1" dirty="0"/>
              <a:t>Onboard GUI Interface</a:t>
            </a:r>
            <a:r>
              <a:rPr lang="en-US" altLang="zh-TW" sz="1400" dirty="0"/>
              <a:t>: Use mouse and keyboard to operate the GUI from </a:t>
            </a:r>
            <a:r>
              <a:rPr lang="en-US" altLang="zh-TW" sz="1400" dirty="0" err="1"/>
              <a:t>Multiview</a:t>
            </a:r>
            <a:r>
              <a:rPr lang="en-US" altLang="zh-TW" sz="1400" dirty="0"/>
              <a:t> HDMI out.</a:t>
            </a:r>
          </a:p>
          <a:p>
            <a:pPr marL="342900" indent="-342900">
              <a:buAutoNum type="arabicPeriod"/>
            </a:pPr>
            <a:r>
              <a:rPr lang="en-US" altLang="zh-TW" sz="1400" b="1" dirty="0"/>
              <a:t>Online Director</a:t>
            </a:r>
            <a:r>
              <a:rPr lang="en-US" altLang="zh-TW" sz="1400" dirty="0"/>
              <a:t>: Webpage</a:t>
            </a:r>
          </a:p>
          <a:p>
            <a:pPr marL="342900" indent="-342900">
              <a:buAutoNum type="arabicPeriod"/>
            </a:pPr>
            <a:r>
              <a:rPr lang="en-US" altLang="zh-TW" sz="1400" b="1" dirty="0"/>
              <a:t>USB or wireless keypad</a:t>
            </a:r>
            <a:r>
              <a:rPr lang="en-US" altLang="zh-TW" sz="1400" dirty="0"/>
              <a:t>: one click to record</a:t>
            </a:r>
          </a:p>
          <a:p>
            <a:pPr marL="342900" indent="-342900">
              <a:buAutoNum type="arabicPeriod"/>
            </a:pPr>
            <a:r>
              <a:rPr lang="en-US" altLang="zh-TW" sz="1400" b="1" dirty="0"/>
              <a:t>RS-232, RS-485, TCP/IP control: </a:t>
            </a:r>
            <a:r>
              <a:rPr lang="en-US" altLang="zh-TW" sz="1400" dirty="0"/>
              <a:t>Provide command for supporting third-party controller, like Crestron, Extron controllers.</a:t>
            </a:r>
            <a:endParaRPr lang="zh-TW" altLang="en-US" sz="1400" dirty="0"/>
          </a:p>
        </p:txBody>
      </p:sp>
      <p:pic>
        <p:nvPicPr>
          <p:cNvPr id="6" name="圖片 5"/>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38689" y1="49836" x2="38689" y2="49836"/>
                        <a14:foregroundMark x1="45902" y1="66557" x2="45902" y2="66557"/>
                        <a14:foregroundMark x1="46885" y1="62295" x2="46885" y2="62295"/>
                      </a14:backgroundRemoval>
                    </a14:imgEffect>
                  </a14:imgLayer>
                </a14:imgProps>
              </a:ext>
              <a:ext uri="{28A0092B-C50C-407E-A947-70E740481C1C}">
                <a14:useLocalDpi xmlns:a14="http://schemas.microsoft.com/office/drawing/2010/main" val="0"/>
              </a:ext>
            </a:extLst>
          </a:blip>
          <a:stretch>
            <a:fillRect/>
          </a:stretch>
        </p:blipFill>
        <p:spPr>
          <a:xfrm>
            <a:off x="7258230" y="3432145"/>
            <a:ext cx="849793" cy="849793"/>
          </a:xfrm>
          <a:prstGeom prst="rect">
            <a:avLst/>
          </a:prstGeom>
        </p:spPr>
      </p:pic>
      <p:pic>
        <p:nvPicPr>
          <p:cNvPr id="2" name="圖片 1"/>
          <p:cNvPicPr>
            <a:picLocks noChangeAspect="1"/>
          </p:cNvPicPr>
          <p:nvPr/>
        </p:nvPicPr>
        <p:blipFill rotWithShape="1">
          <a:blip r:embed="rId12" cstate="print">
            <a:extLst>
              <a:ext uri="{28A0092B-C50C-407E-A947-70E740481C1C}">
                <a14:useLocalDpi xmlns:a14="http://schemas.microsoft.com/office/drawing/2010/main" val="0"/>
              </a:ext>
            </a:extLst>
          </a:blip>
          <a:srcRect l="20076" t="28906" r="28219" b="25361"/>
          <a:stretch/>
        </p:blipFill>
        <p:spPr>
          <a:xfrm>
            <a:off x="4883018" y="954858"/>
            <a:ext cx="1485937" cy="985749"/>
          </a:xfrm>
          <a:prstGeom prst="rect">
            <a:avLst/>
          </a:prstGeom>
        </p:spPr>
      </p:pic>
      <p:pic>
        <p:nvPicPr>
          <p:cNvPr id="7" name="圖片 6">
            <a:extLst>
              <a:ext uri="{FF2B5EF4-FFF2-40B4-BE49-F238E27FC236}">
                <a16:creationId xmlns:a16="http://schemas.microsoft.com/office/drawing/2014/main" id="{A27234B1-EAFB-45A1-A178-73C90260FDF4}"/>
              </a:ext>
            </a:extLst>
          </p:cNvPr>
          <p:cNvPicPr>
            <a:picLocks noChangeAspect="1"/>
          </p:cNvPicPr>
          <p:nvPr/>
        </p:nvPicPr>
        <p:blipFill rotWithShape="1">
          <a:blip r:embed="rId13">
            <a:extLst>
              <a:ext uri="{28A0092B-C50C-407E-A947-70E740481C1C}">
                <a14:useLocalDpi xmlns:a14="http://schemas.microsoft.com/office/drawing/2010/main" val="0"/>
              </a:ext>
            </a:extLst>
          </a:blip>
          <a:srcRect t="38516" b="35183"/>
          <a:stretch/>
        </p:blipFill>
        <p:spPr>
          <a:xfrm>
            <a:off x="214558" y="3571078"/>
            <a:ext cx="3925241" cy="774276"/>
          </a:xfrm>
          <a:prstGeom prst="rect">
            <a:avLst/>
          </a:prstGeom>
        </p:spPr>
      </p:pic>
      <p:pic>
        <p:nvPicPr>
          <p:cNvPr id="47" name="圖片 46">
            <a:extLst>
              <a:ext uri="{FF2B5EF4-FFF2-40B4-BE49-F238E27FC236}">
                <a16:creationId xmlns:a16="http://schemas.microsoft.com/office/drawing/2014/main" id="{A2C4DAD3-1F14-4872-8718-EC262A44E28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41958" y="1585041"/>
            <a:ext cx="1823988" cy="607996"/>
          </a:xfrm>
          <a:prstGeom prst="rect">
            <a:avLst/>
          </a:prstGeom>
        </p:spPr>
      </p:pic>
    </p:spTree>
    <p:extLst>
      <p:ext uri="{BB962C8B-B14F-4D97-AF65-F5344CB8AC3E}">
        <p14:creationId xmlns:p14="http://schemas.microsoft.com/office/powerpoint/2010/main" val="382479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圓角矩形 18"/>
          <p:cNvSpPr/>
          <p:nvPr/>
        </p:nvSpPr>
        <p:spPr>
          <a:xfrm>
            <a:off x="227831" y="3383548"/>
            <a:ext cx="2790963" cy="1281223"/>
          </a:xfrm>
          <a:prstGeom prst="roundRect">
            <a:avLst>
              <a:gd name="adj" fmla="val 1184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圓角矩形 6"/>
          <p:cNvSpPr/>
          <p:nvPr/>
        </p:nvSpPr>
        <p:spPr>
          <a:xfrm>
            <a:off x="6248520" y="2500954"/>
            <a:ext cx="2683223" cy="2199907"/>
          </a:xfrm>
          <a:prstGeom prst="roundRect">
            <a:avLst>
              <a:gd name="adj" fmla="val 1046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手繪多邊形 8"/>
          <p:cNvSpPr/>
          <p:nvPr/>
        </p:nvSpPr>
        <p:spPr>
          <a:xfrm>
            <a:off x="6248520" y="4068122"/>
            <a:ext cx="2620358" cy="602106"/>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External USB Storage</a:t>
            </a:r>
            <a:br>
              <a:rPr lang="en-US" altLang="zh-TW" b="1" dirty="0">
                <a:latin typeface="Calibri" panose="020F0502020204030204" pitchFamily="34" charset="0"/>
                <a:cs typeface="Calibri" panose="020F0502020204030204" pitchFamily="34" charset="0"/>
              </a:rPr>
            </a:br>
            <a:r>
              <a:rPr lang="en-US" altLang="zh-TW" b="1" dirty="0">
                <a:latin typeface="Calibri" panose="020F0502020204030204" pitchFamily="34" charset="0"/>
                <a:cs typeface="Calibri" panose="020F0502020204030204" pitchFamily="34" charset="0"/>
              </a:rPr>
              <a:t>(up to XX TB)</a:t>
            </a:r>
            <a:br>
              <a:rPr lang="en-US" altLang="zh-TW" sz="1200" b="1" dirty="0">
                <a:latin typeface="Calibri" panose="020F0502020204030204" pitchFamily="34" charset="0"/>
                <a:cs typeface="Calibri" panose="020F0502020204030204" pitchFamily="34" charset="0"/>
              </a:rPr>
            </a:br>
            <a:endParaRPr lang="en-US" altLang="zh-TW" sz="1200" b="1" dirty="0">
              <a:latin typeface="Calibri" panose="020F0502020204030204" pitchFamily="34" charset="0"/>
              <a:cs typeface="Calibri" panose="020F0502020204030204" pitchFamily="34" charset="0"/>
            </a:endParaRPr>
          </a:p>
        </p:txBody>
      </p:sp>
      <p:pic>
        <p:nvPicPr>
          <p:cNvPr id="14" name="圖片 1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5533" y="2402876"/>
            <a:ext cx="1865376" cy="1493520"/>
          </a:xfrm>
          <a:prstGeom prst="rect">
            <a:avLst/>
          </a:prstGeom>
        </p:spPr>
      </p:pic>
      <p:sp>
        <p:nvSpPr>
          <p:cNvPr id="6" name="圓角矩形 5"/>
          <p:cNvSpPr/>
          <p:nvPr/>
        </p:nvSpPr>
        <p:spPr>
          <a:xfrm>
            <a:off x="3131855" y="2500955"/>
            <a:ext cx="3010148" cy="2199905"/>
          </a:xfrm>
          <a:prstGeom prst="roundRect">
            <a:avLst>
              <a:gd name="adj" fmla="val 76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手繪多邊形 7"/>
          <p:cNvSpPr/>
          <p:nvPr/>
        </p:nvSpPr>
        <p:spPr>
          <a:xfrm>
            <a:off x="3253461" y="4073580"/>
            <a:ext cx="2631855" cy="591191"/>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Exchange SATA Hard Disk Drive (up to XX TB)</a:t>
            </a:r>
          </a:p>
        </p:txBody>
      </p:sp>
      <p:grpSp>
        <p:nvGrpSpPr>
          <p:cNvPr id="2" name="群組 1"/>
          <p:cNvGrpSpPr/>
          <p:nvPr/>
        </p:nvGrpSpPr>
        <p:grpSpPr>
          <a:xfrm>
            <a:off x="4158724" y="2776477"/>
            <a:ext cx="1127660" cy="1343064"/>
            <a:chOff x="4158724" y="2874076"/>
            <a:chExt cx="866670" cy="1032220"/>
          </a:xfrm>
        </p:grpSpPr>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388" y="2874076"/>
              <a:ext cx="782006" cy="782006"/>
            </a:xfrm>
            <a:prstGeom prst="rect">
              <a:avLst/>
            </a:prstGeom>
          </p:spPr>
        </p:pic>
        <p:pic>
          <p:nvPicPr>
            <p:cNvPr id="11" name="圖片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1556" b="83778" l="0" r="49556">
                          <a14:foregroundMark x1="8889" y1="29333" x2="6222" y2="76444"/>
                          <a14:foregroundMark x1="30889" y1="28444" x2="36222" y2="76000"/>
                          <a14:foregroundMark x1="43333" y1="29778" x2="45778" y2="79333"/>
                        </a14:backgroundRemoval>
                      </a14:imgEffect>
                    </a14:imgLayer>
                  </a14:imgProps>
                </a:ext>
                <a:ext uri="{28A0092B-C50C-407E-A947-70E740481C1C}">
                  <a14:useLocalDpi xmlns:a14="http://schemas.microsoft.com/office/drawing/2010/main" val="0"/>
                </a:ext>
              </a:extLst>
            </a:blip>
            <a:srcRect r="48822"/>
            <a:stretch/>
          </p:blipFill>
          <p:spPr>
            <a:xfrm>
              <a:off x="4158724" y="2949884"/>
              <a:ext cx="489476" cy="956412"/>
            </a:xfrm>
            <a:prstGeom prst="rect">
              <a:avLst/>
            </a:prstGeom>
          </p:spPr>
        </p:pic>
      </p:grpSp>
      <p:sp>
        <p:nvSpPr>
          <p:cNvPr id="12" name="手繪多邊形 11"/>
          <p:cNvSpPr/>
          <p:nvPr/>
        </p:nvSpPr>
        <p:spPr>
          <a:xfrm>
            <a:off x="4033458" y="2812798"/>
            <a:ext cx="470852" cy="316313"/>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dirty="0">
                <a:latin typeface="Calibri" panose="020F0502020204030204" pitchFamily="34" charset="0"/>
                <a:cs typeface="Calibri" panose="020F0502020204030204" pitchFamily="34" charset="0"/>
              </a:rPr>
              <a:t>2.5”</a:t>
            </a:r>
          </a:p>
        </p:txBody>
      </p:sp>
      <p:sp>
        <p:nvSpPr>
          <p:cNvPr id="13" name="手繪多邊形 12"/>
          <p:cNvSpPr/>
          <p:nvPr/>
        </p:nvSpPr>
        <p:spPr>
          <a:xfrm>
            <a:off x="4685441" y="2532433"/>
            <a:ext cx="470852"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sz="1200" dirty="0">
                <a:latin typeface="Calibri" panose="020F0502020204030204" pitchFamily="34" charset="0"/>
                <a:cs typeface="Calibri" panose="020F0502020204030204" pitchFamily="34" charset="0"/>
              </a:rPr>
              <a:t>3.5”</a:t>
            </a:r>
          </a:p>
        </p:txBody>
      </p:sp>
      <p:sp>
        <p:nvSpPr>
          <p:cNvPr id="17" name="手繪多邊形 16"/>
          <p:cNvSpPr/>
          <p:nvPr/>
        </p:nvSpPr>
        <p:spPr>
          <a:xfrm>
            <a:off x="322684" y="4165587"/>
            <a:ext cx="2631855" cy="606061"/>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Built-in 2TB</a:t>
            </a:r>
            <a:br>
              <a:rPr lang="en-US" altLang="zh-TW" b="1" dirty="0">
                <a:latin typeface="Calibri" panose="020F0502020204030204" pitchFamily="34" charset="0"/>
                <a:cs typeface="Calibri" panose="020F0502020204030204" pitchFamily="34" charset="0"/>
              </a:rPr>
            </a:br>
            <a:endParaRPr lang="en-US" altLang="zh-TW" sz="1200" b="1" dirty="0">
              <a:latin typeface="Calibri" panose="020F0502020204030204" pitchFamily="34" charset="0"/>
              <a:cs typeface="Calibri" panose="020F0502020204030204" pitchFamily="34" charset="0"/>
            </a:endParaRPr>
          </a:p>
        </p:txBody>
      </p:sp>
      <p:sp>
        <p:nvSpPr>
          <p:cNvPr id="18" name="文字方塊 17"/>
          <p:cNvSpPr txBox="1"/>
          <p:nvPr/>
        </p:nvSpPr>
        <p:spPr>
          <a:xfrm>
            <a:off x="388094" y="1284636"/>
            <a:ext cx="6374655" cy="523220"/>
          </a:xfrm>
          <a:prstGeom prst="rect">
            <a:avLst/>
          </a:prstGeom>
          <a:noFill/>
        </p:spPr>
        <p:txBody>
          <a:bodyPr wrap="square" rtlCol="0">
            <a:spAutoFit/>
          </a:bodyPr>
          <a:lstStyle/>
          <a:p>
            <a:r>
              <a:rPr lang="en-US" sz="1400" dirty="0"/>
              <a:t>You can install your data in the build in 2TB storage, or if the build in 2TB is too small you can exchange to bigger </a:t>
            </a:r>
            <a:r>
              <a:rPr lang="en-US" sz="1400" dirty="0" err="1"/>
              <a:t>HaerdDisk</a:t>
            </a:r>
            <a:r>
              <a:rPr lang="en-US" sz="1400" dirty="0"/>
              <a:t>, or you can add one external USB storage.</a:t>
            </a:r>
          </a:p>
        </p:txBody>
      </p:sp>
      <p:sp>
        <p:nvSpPr>
          <p:cNvPr id="22" name="文字方塊 21"/>
          <p:cNvSpPr txBox="1"/>
          <p:nvPr/>
        </p:nvSpPr>
        <p:spPr>
          <a:xfrm>
            <a:off x="388095" y="359284"/>
            <a:ext cx="4907130" cy="954107"/>
          </a:xfrm>
          <a:prstGeom prst="rect">
            <a:avLst/>
          </a:prstGeom>
          <a:noFill/>
        </p:spPr>
        <p:txBody>
          <a:bodyPr wrap="square" rtlCol="0">
            <a:spAutoFit/>
          </a:bodyPr>
          <a:lstStyle/>
          <a:p>
            <a:r>
              <a:rPr lang="en-US" sz="2000" b="1" dirty="0">
                <a:solidFill>
                  <a:srgbClr val="00B0F0"/>
                </a:solidFill>
              </a:rPr>
              <a:t>3 Local Storage </a:t>
            </a:r>
            <a:r>
              <a:rPr lang="en-US" altLang="zh-TW" sz="2000" b="1" dirty="0">
                <a:solidFill>
                  <a:srgbClr val="00B0F0"/>
                </a:solidFill>
              </a:rPr>
              <a:t>O</a:t>
            </a:r>
            <a:r>
              <a:rPr lang="en-US" sz="2000" b="1" dirty="0">
                <a:solidFill>
                  <a:srgbClr val="00B0F0"/>
                </a:solidFill>
              </a:rPr>
              <a:t>ptions</a:t>
            </a:r>
          </a:p>
          <a:p>
            <a:r>
              <a:rPr lang="en-US" sz="3600" b="1" dirty="0">
                <a:solidFill>
                  <a:srgbClr val="002060"/>
                </a:solidFill>
              </a:rPr>
              <a:t>How to Backup Data (1)? </a:t>
            </a:r>
          </a:p>
        </p:txBody>
      </p:sp>
      <p:pic>
        <p:nvPicPr>
          <p:cNvPr id="20" name="圖片 19">
            <a:extLst>
              <a:ext uri="{FF2B5EF4-FFF2-40B4-BE49-F238E27FC236}">
                <a16:creationId xmlns:a16="http://schemas.microsoft.com/office/drawing/2014/main" id="{5E3BEB7B-AEAF-4C5A-A60C-31F497663B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8516" b="35183"/>
          <a:stretch/>
        </p:blipFill>
        <p:spPr>
          <a:xfrm>
            <a:off x="258429" y="3701420"/>
            <a:ext cx="2660610" cy="524820"/>
          </a:xfrm>
          <a:prstGeom prst="rect">
            <a:avLst/>
          </a:prstGeom>
        </p:spPr>
      </p:pic>
    </p:spTree>
    <p:extLst>
      <p:ext uri="{BB962C8B-B14F-4D97-AF65-F5344CB8AC3E}">
        <p14:creationId xmlns:p14="http://schemas.microsoft.com/office/powerpoint/2010/main" val="111919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441974" y="2122988"/>
            <a:ext cx="3122255" cy="1220409"/>
          </a:xfrm>
          <a:prstGeom prst="roundRect">
            <a:avLst>
              <a:gd name="adj" fmla="val 632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圓角矩形 3"/>
          <p:cNvSpPr/>
          <p:nvPr/>
        </p:nvSpPr>
        <p:spPr>
          <a:xfrm>
            <a:off x="4799893" y="2124774"/>
            <a:ext cx="1738138" cy="1218623"/>
          </a:xfrm>
          <a:prstGeom prst="roundRect">
            <a:avLst>
              <a:gd name="adj" fmla="val 815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手繪多邊形 5"/>
          <p:cNvSpPr/>
          <p:nvPr/>
        </p:nvSpPr>
        <p:spPr>
          <a:xfrm>
            <a:off x="5756373" y="2122988"/>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FTP</a:t>
            </a:r>
          </a:p>
        </p:txBody>
      </p:sp>
      <p:sp>
        <p:nvSpPr>
          <p:cNvPr id="7" name="圓角矩形 6"/>
          <p:cNvSpPr/>
          <p:nvPr/>
        </p:nvSpPr>
        <p:spPr>
          <a:xfrm>
            <a:off x="6774993" y="2124774"/>
            <a:ext cx="964008" cy="1265485"/>
          </a:xfrm>
          <a:prstGeom prst="roundRect">
            <a:avLst>
              <a:gd name="adj" fmla="val 127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手繪多邊形 7"/>
          <p:cNvSpPr/>
          <p:nvPr/>
        </p:nvSpPr>
        <p:spPr>
          <a:xfrm>
            <a:off x="7020137" y="2124775"/>
            <a:ext cx="95582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a:r>
              <a:rPr lang="en-US" altLang="zh-TW" b="1" dirty="0">
                <a:latin typeface="Calibri" panose="020F0502020204030204" pitchFamily="34" charset="0"/>
                <a:cs typeface="Calibri" panose="020F0502020204030204" pitchFamily="34" charset="0"/>
              </a:rPr>
              <a:t>NAS</a:t>
            </a:r>
          </a:p>
        </p:txBody>
      </p:sp>
      <p:pic>
        <p:nvPicPr>
          <p:cNvPr id="9" name="圖片 8"/>
          <p:cNvPicPr>
            <a:picLocks noChangeAspect="1"/>
          </p:cNvPicPr>
          <p:nvPr/>
        </p:nvPicPr>
        <p:blipFill>
          <a:blip r:embed="rId3">
            <a:extLst>
              <a:ext uri="{BEBA8EAE-BF5A-486C-A8C5-ECC9F3942E4B}">
                <a14:imgProps xmlns:a14="http://schemas.microsoft.com/office/drawing/2010/main">
                  <a14:imgLayer r:embed="rId4">
                    <a14:imgEffect>
                      <a14:backgroundRemoval t="1786" b="99405" l="2646" r="94709">
                        <a14:foregroundMark x1="44444" y1="86310" x2="56085" y2="89286"/>
                      </a14:backgroundRemoval>
                    </a14:imgEffect>
                  </a14:imgLayer>
                </a14:imgProps>
              </a:ext>
            </a:extLst>
          </a:blip>
          <a:stretch>
            <a:fillRect/>
          </a:stretch>
        </p:blipFill>
        <p:spPr>
          <a:xfrm>
            <a:off x="5575831" y="2540119"/>
            <a:ext cx="730166" cy="649037"/>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750" y="2386750"/>
            <a:ext cx="1156494" cy="853349"/>
          </a:xfrm>
          <a:prstGeom prst="rect">
            <a:avLst/>
          </a:prstGeom>
        </p:spPr>
      </p:pic>
      <p:pic>
        <p:nvPicPr>
          <p:cNvPr id="11" name="Picture 4" descr="Image result for FTP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4862" y="2636130"/>
            <a:ext cx="561815" cy="512557"/>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388095" y="1314941"/>
            <a:ext cx="5917902" cy="523220"/>
          </a:xfrm>
          <a:prstGeom prst="rect">
            <a:avLst/>
          </a:prstGeom>
          <a:noFill/>
        </p:spPr>
        <p:txBody>
          <a:bodyPr wrap="square" rtlCol="0">
            <a:spAutoFit/>
          </a:bodyPr>
          <a:lstStyle/>
          <a:p>
            <a:r>
              <a:rPr lang="en-US" altLang="zh-TW" sz="1400" dirty="0"/>
              <a:t>The built-in storage space is limited, and the video files must be uploaded to the network storage space automatically, for the user to backup and manage.</a:t>
            </a:r>
          </a:p>
        </p:txBody>
      </p:sp>
      <p:pic>
        <p:nvPicPr>
          <p:cNvPr id="24" name="圖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077" y="2418867"/>
            <a:ext cx="1256347" cy="335678"/>
          </a:xfrm>
          <a:prstGeom prst="rect">
            <a:avLst/>
          </a:prstGeom>
        </p:spPr>
      </p:pic>
      <p:pic>
        <p:nvPicPr>
          <p:cNvPr id="25" name="圖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349" y="2669078"/>
            <a:ext cx="1223582" cy="550612"/>
          </a:xfrm>
          <a:prstGeom prst="rect">
            <a:avLst/>
          </a:prstGeom>
        </p:spPr>
      </p:pic>
      <p:pic>
        <p:nvPicPr>
          <p:cNvPr id="26" name="圖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8592" y="2418867"/>
            <a:ext cx="1334120" cy="266824"/>
          </a:xfrm>
          <a:prstGeom prst="rect">
            <a:avLst/>
          </a:prstGeom>
        </p:spPr>
      </p:pic>
      <p:sp>
        <p:nvSpPr>
          <p:cNvPr id="17" name="文字方塊 16"/>
          <p:cNvSpPr txBox="1"/>
          <p:nvPr/>
        </p:nvSpPr>
        <p:spPr>
          <a:xfrm>
            <a:off x="388095" y="359284"/>
            <a:ext cx="4907130" cy="954107"/>
          </a:xfrm>
          <a:prstGeom prst="rect">
            <a:avLst/>
          </a:prstGeom>
          <a:noFill/>
        </p:spPr>
        <p:txBody>
          <a:bodyPr wrap="square" rtlCol="0">
            <a:spAutoFit/>
          </a:bodyPr>
          <a:lstStyle/>
          <a:p>
            <a:r>
              <a:rPr lang="en-US" sz="2000" b="1" dirty="0">
                <a:solidFill>
                  <a:srgbClr val="00B0F0"/>
                </a:solidFill>
              </a:rPr>
              <a:t>Network Storage</a:t>
            </a:r>
          </a:p>
          <a:p>
            <a:r>
              <a:rPr lang="en-US" sz="3600" b="1" dirty="0">
                <a:solidFill>
                  <a:srgbClr val="002060"/>
                </a:solidFill>
              </a:rPr>
              <a:t>How to Backup Data (2)? </a:t>
            </a:r>
          </a:p>
        </p:txBody>
      </p:sp>
      <p:sp>
        <p:nvSpPr>
          <p:cNvPr id="19" name="文字方塊 18"/>
          <p:cNvSpPr txBox="1"/>
          <p:nvPr/>
        </p:nvSpPr>
        <p:spPr>
          <a:xfrm>
            <a:off x="496661" y="3405992"/>
            <a:ext cx="3067568" cy="738664"/>
          </a:xfrm>
          <a:prstGeom prst="rect">
            <a:avLst/>
          </a:prstGeom>
          <a:noFill/>
        </p:spPr>
        <p:txBody>
          <a:bodyPr wrap="square" rtlCol="0">
            <a:spAutoFit/>
          </a:bodyPr>
          <a:lstStyle/>
          <a:p>
            <a:r>
              <a:rPr lang="en-US" altLang="zh-TW" sz="1400" dirty="0"/>
              <a:t>You can buckup to </a:t>
            </a:r>
            <a:r>
              <a:rPr lang="en-US" altLang="zh-TW" sz="1400" b="1" dirty="0"/>
              <a:t>LMS </a:t>
            </a:r>
            <a:r>
              <a:rPr lang="en-US" altLang="zh-TW" sz="1400" dirty="0"/>
              <a:t>(learning</a:t>
            </a:r>
          </a:p>
          <a:p>
            <a:r>
              <a:rPr lang="en-US" altLang="zh-TW" sz="1400" dirty="0"/>
              <a:t>management systems) like </a:t>
            </a:r>
            <a:r>
              <a:rPr lang="en-US" altLang="zh-TW" sz="1400" b="1" dirty="0" err="1"/>
              <a:t>Panopto</a:t>
            </a:r>
            <a:r>
              <a:rPr lang="en-US" altLang="zh-TW" sz="1400" dirty="0"/>
              <a:t>, </a:t>
            </a:r>
            <a:r>
              <a:rPr lang="en-US" altLang="zh-TW" sz="1400" b="1" dirty="0" err="1"/>
              <a:t>Kaltura</a:t>
            </a:r>
            <a:r>
              <a:rPr lang="en-US" altLang="zh-TW" sz="1400" dirty="0"/>
              <a:t>, and</a:t>
            </a:r>
            <a:r>
              <a:rPr lang="zh-TW" altLang="en-US" sz="1400" dirty="0"/>
              <a:t> </a:t>
            </a:r>
            <a:r>
              <a:rPr lang="en-US" altLang="zh-TW" sz="1400" b="1" dirty="0"/>
              <a:t>Opencast</a:t>
            </a:r>
            <a:r>
              <a:rPr lang="en-US" altLang="zh-TW" sz="1400" dirty="0"/>
              <a:t>.</a:t>
            </a:r>
          </a:p>
        </p:txBody>
      </p:sp>
      <p:sp>
        <p:nvSpPr>
          <p:cNvPr id="20" name="文字方塊 19"/>
          <p:cNvSpPr txBox="1"/>
          <p:nvPr/>
        </p:nvSpPr>
        <p:spPr>
          <a:xfrm>
            <a:off x="4799893" y="3405992"/>
            <a:ext cx="3067568" cy="523220"/>
          </a:xfrm>
          <a:prstGeom prst="rect">
            <a:avLst/>
          </a:prstGeom>
          <a:noFill/>
        </p:spPr>
        <p:txBody>
          <a:bodyPr wrap="square" rtlCol="0">
            <a:spAutoFit/>
          </a:bodyPr>
          <a:lstStyle/>
          <a:p>
            <a:r>
              <a:rPr lang="en-US" altLang="zh-TW" sz="1400" dirty="0"/>
              <a:t>You can upload to </a:t>
            </a:r>
            <a:r>
              <a:rPr lang="en-US" altLang="zh-TW" sz="1400" b="1" dirty="0"/>
              <a:t>NAS</a:t>
            </a:r>
            <a:r>
              <a:rPr lang="en-US" altLang="zh-TW" sz="1400" dirty="0"/>
              <a:t> or </a:t>
            </a:r>
            <a:r>
              <a:rPr lang="en-US" altLang="zh-TW" sz="1400" b="1" dirty="0"/>
              <a:t>FTP/SFTP </a:t>
            </a:r>
            <a:r>
              <a:rPr lang="en-US" altLang="zh-TW" sz="1400" dirty="0"/>
              <a:t>server</a:t>
            </a:r>
          </a:p>
        </p:txBody>
      </p:sp>
      <p:pic>
        <p:nvPicPr>
          <p:cNvPr id="21" name="圖片 20">
            <a:extLst>
              <a:ext uri="{FF2B5EF4-FFF2-40B4-BE49-F238E27FC236}">
                <a16:creationId xmlns:a16="http://schemas.microsoft.com/office/drawing/2014/main" id="{DE1F4E53-83D6-486F-A733-A8CCF3A94A40}"/>
              </a:ext>
            </a:extLst>
          </p:cNvPr>
          <p:cNvPicPr>
            <a:picLocks noChangeAspect="1"/>
          </p:cNvPicPr>
          <p:nvPr/>
        </p:nvPicPr>
        <p:blipFill rotWithShape="1">
          <a:blip r:embed="rId10">
            <a:extLst>
              <a:ext uri="{28A0092B-C50C-407E-A947-70E740481C1C}">
                <a14:useLocalDpi xmlns:a14="http://schemas.microsoft.com/office/drawing/2010/main" val="0"/>
              </a:ext>
            </a:extLst>
          </a:blip>
          <a:srcRect t="38516" b="35183"/>
          <a:stretch/>
        </p:blipFill>
        <p:spPr>
          <a:xfrm>
            <a:off x="2270270" y="3965715"/>
            <a:ext cx="4384270" cy="864822"/>
          </a:xfrm>
          <a:prstGeom prst="rect">
            <a:avLst/>
          </a:prstGeom>
        </p:spPr>
      </p:pic>
    </p:spTree>
    <p:extLst>
      <p:ext uri="{BB962C8B-B14F-4D97-AF65-F5344CB8AC3E}">
        <p14:creationId xmlns:p14="http://schemas.microsoft.com/office/powerpoint/2010/main" val="31793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圓角矩形 21"/>
          <p:cNvSpPr/>
          <p:nvPr/>
        </p:nvSpPr>
        <p:spPr>
          <a:xfrm>
            <a:off x="4454789" y="1039636"/>
            <a:ext cx="4084201" cy="1913504"/>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152" y="961851"/>
            <a:ext cx="1369110" cy="1026832"/>
          </a:xfrm>
          <a:prstGeom prst="rect">
            <a:avLst/>
          </a:prstGeom>
        </p:spPr>
      </p:pic>
      <p:pic>
        <p:nvPicPr>
          <p:cNvPr id="24" name="圖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4831" y="1083073"/>
            <a:ext cx="784404" cy="784404"/>
          </a:xfrm>
          <a:prstGeom prst="rect">
            <a:avLst/>
          </a:prstGeom>
        </p:spPr>
      </p:pic>
      <p:pic>
        <p:nvPicPr>
          <p:cNvPr id="25" name="圖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4831" y="2002102"/>
            <a:ext cx="783574" cy="587680"/>
          </a:xfrm>
          <a:prstGeom prst="rect">
            <a:avLst/>
          </a:prstGeom>
        </p:spPr>
      </p:pic>
      <p:pic>
        <p:nvPicPr>
          <p:cNvPr id="26" name="圖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4115" y="1880074"/>
            <a:ext cx="987858" cy="740894"/>
          </a:xfrm>
          <a:prstGeom prst="rect">
            <a:avLst/>
          </a:prstGeom>
        </p:spPr>
      </p:pic>
      <p:pic>
        <p:nvPicPr>
          <p:cNvPr id="27" name="Picture 2" descr="https://www.mylumens.com/images/pdt2/CL511-cover-46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0845" y="1882396"/>
            <a:ext cx="972185" cy="729139"/>
          </a:xfrm>
          <a:prstGeom prst="rect">
            <a:avLst/>
          </a:prstGeom>
          <a:noFill/>
          <a:extLst>
            <a:ext uri="{909E8E84-426E-40DD-AFC4-6F175D3DCCD1}">
              <a14:hiddenFill xmlns:a14="http://schemas.microsoft.com/office/drawing/2010/main">
                <a:solidFill>
                  <a:srgbClr val="FFFFFF"/>
                </a:solidFill>
              </a14:hiddenFill>
            </a:ext>
          </a:extLst>
        </p:spPr>
      </p:pic>
      <p:pic>
        <p:nvPicPr>
          <p:cNvPr id="28" name="圖片 2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32334" y="1313391"/>
            <a:ext cx="767552" cy="383634"/>
          </a:xfrm>
          <a:prstGeom prst="rect">
            <a:avLst/>
          </a:prstGeom>
        </p:spPr>
      </p:pic>
      <p:sp>
        <p:nvSpPr>
          <p:cNvPr id="29" name="圓角矩形 28"/>
          <p:cNvSpPr/>
          <p:nvPr/>
        </p:nvSpPr>
        <p:spPr>
          <a:xfrm>
            <a:off x="6593812" y="3067676"/>
            <a:ext cx="2004388" cy="1918001"/>
          </a:xfrm>
          <a:prstGeom prst="roundRect">
            <a:avLst>
              <a:gd name="adj" fmla="val 574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圓角矩形 29"/>
          <p:cNvSpPr/>
          <p:nvPr/>
        </p:nvSpPr>
        <p:spPr>
          <a:xfrm>
            <a:off x="4454790" y="3083508"/>
            <a:ext cx="1978133" cy="1902169"/>
          </a:xfrm>
          <a:prstGeom prst="roundRect">
            <a:avLst>
              <a:gd name="adj" fmla="val 86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圖片 30"/>
          <p:cNvPicPr>
            <a:picLocks noChangeAspect="1"/>
          </p:cNvPicPr>
          <p:nvPr/>
        </p:nvPicPr>
        <p:blipFill rotWithShape="1">
          <a:blip r:embed="rId9" cstate="print">
            <a:extLst>
              <a:ext uri="{28A0092B-C50C-407E-A947-70E740481C1C}">
                <a14:useLocalDpi xmlns:a14="http://schemas.microsoft.com/office/drawing/2010/main" val="0"/>
              </a:ext>
            </a:extLst>
          </a:blip>
          <a:srcRect l="22100" t="29399" r="26333" b="27201"/>
          <a:stretch/>
        </p:blipFill>
        <p:spPr>
          <a:xfrm>
            <a:off x="4811241" y="3627774"/>
            <a:ext cx="1304555" cy="780601"/>
          </a:xfrm>
          <a:prstGeom prst="rect">
            <a:avLst/>
          </a:prstGeom>
        </p:spPr>
      </p:pic>
      <p:sp>
        <p:nvSpPr>
          <p:cNvPr id="32" name="手繪多邊形 31"/>
          <p:cNvSpPr/>
          <p:nvPr/>
        </p:nvSpPr>
        <p:spPr>
          <a:xfrm>
            <a:off x="6642816" y="4491249"/>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Software</a:t>
            </a:r>
          </a:p>
        </p:txBody>
      </p:sp>
      <p:sp>
        <p:nvSpPr>
          <p:cNvPr id="33" name="手繪多邊形 32"/>
          <p:cNvSpPr/>
          <p:nvPr/>
        </p:nvSpPr>
        <p:spPr>
          <a:xfrm>
            <a:off x="4443376" y="4491249"/>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Accessory</a:t>
            </a:r>
          </a:p>
        </p:txBody>
      </p:sp>
      <p:sp>
        <p:nvSpPr>
          <p:cNvPr id="34" name="手繪多邊形 33"/>
          <p:cNvSpPr/>
          <p:nvPr/>
        </p:nvSpPr>
        <p:spPr>
          <a:xfrm>
            <a:off x="6636829" y="3180441"/>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200" b="1" dirty="0">
                <a:latin typeface="Calibri" panose="020F0502020204030204" pitchFamily="34" charset="0"/>
                <a:cs typeface="Calibri" panose="020F0502020204030204" pitchFamily="34" charset="0"/>
              </a:rPr>
              <a:t>Deployment Tool</a:t>
            </a:r>
          </a:p>
        </p:txBody>
      </p:sp>
      <p:pic>
        <p:nvPicPr>
          <p:cNvPr id="35" name="圖片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00700" y="3641837"/>
            <a:ext cx="752474" cy="752474"/>
          </a:xfrm>
          <a:prstGeom prst="rect">
            <a:avLst/>
          </a:prstGeom>
        </p:spPr>
      </p:pic>
      <p:sp>
        <p:nvSpPr>
          <p:cNvPr id="36" name="手繪多邊形 35"/>
          <p:cNvSpPr/>
          <p:nvPr/>
        </p:nvSpPr>
        <p:spPr>
          <a:xfrm>
            <a:off x="5537712" y="2586314"/>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Camera</a:t>
            </a:r>
          </a:p>
        </p:txBody>
      </p:sp>
      <p:sp>
        <p:nvSpPr>
          <p:cNvPr id="37" name="手繪多邊形 36"/>
          <p:cNvSpPr/>
          <p:nvPr/>
        </p:nvSpPr>
        <p:spPr>
          <a:xfrm>
            <a:off x="4402281" y="3193134"/>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200" b="1" dirty="0">
                <a:latin typeface="Calibri" panose="020F0502020204030204" pitchFamily="34" charset="0"/>
                <a:cs typeface="Calibri" panose="020F0502020204030204" pitchFamily="34" charset="0"/>
              </a:rPr>
              <a:t>Remote Control Panel</a:t>
            </a:r>
          </a:p>
        </p:txBody>
      </p:sp>
      <p:sp>
        <p:nvSpPr>
          <p:cNvPr id="38" name="手繪多邊形 37"/>
          <p:cNvSpPr/>
          <p:nvPr/>
        </p:nvSpPr>
        <p:spPr>
          <a:xfrm>
            <a:off x="1346526" y="4370606"/>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Media Processor</a:t>
            </a:r>
          </a:p>
        </p:txBody>
      </p:sp>
      <p:sp>
        <p:nvSpPr>
          <p:cNvPr id="41" name="文字方塊 40"/>
          <p:cNvSpPr txBox="1"/>
          <p:nvPr/>
        </p:nvSpPr>
        <p:spPr>
          <a:xfrm>
            <a:off x="405877" y="1495723"/>
            <a:ext cx="3862623" cy="1600438"/>
          </a:xfrm>
          <a:prstGeom prst="rect">
            <a:avLst/>
          </a:prstGeom>
          <a:noFill/>
        </p:spPr>
        <p:txBody>
          <a:bodyPr wrap="square" rtlCol="0">
            <a:spAutoFit/>
          </a:bodyPr>
          <a:lstStyle/>
          <a:p>
            <a:r>
              <a:rPr lang="en-US" sz="1400" dirty="0"/>
              <a:t>LC100 is a powerful all-in-one Media Processor with HDMI, SDI USB, and Ethernet inputs. The various AV inputs make it easier to connect with all ranges of Lumens cameras. LC100 is compatible with Lumens LC-RC01 Remote Control Panel and Lumens Deployment Tool software.  It allows you to remotely manage and control LC100 devices.</a:t>
            </a:r>
          </a:p>
        </p:txBody>
      </p:sp>
      <p:sp>
        <p:nvSpPr>
          <p:cNvPr id="42" name="文字方塊 41"/>
          <p:cNvSpPr txBox="1"/>
          <p:nvPr/>
        </p:nvSpPr>
        <p:spPr>
          <a:xfrm>
            <a:off x="388095" y="358882"/>
            <a:ext cx="3451445" cy="954107"/>
          </a:xfrm>
          <a:prstGeom prst="rect">
            <a:avLst/>
          </a:prstGeom>
          <a:noFill/>
        </p:spPr>
        <p:txBody>
          <a:bodyPr wrap="square" rtlCol="0">
            <a:spAutoFit/>
          </a:bodyPr>
          <a:lstStyle/>
          <a:p>
            <a:r>
              <a:rPr lang="en-US" sz="2000" b="1" dirty="0">
                <a:solidFill>
                  <a:srgbClr val="00B0F0"/>
                </a:solidFill>
              </a:rPr>
              <a:t>Lumens Products</a:t>
            </a:r>
          </a:p>
          <a:p>
            <a:r>
              <a:rPr lang="en-US" altLang="zh-CN" sz="3600" b="1" dirty="0">
                <a:solidFill>
                  <a:srgbClr val="002060"/>
                </a:solidFill>
              </a:rPr>
              <a:t>Integration</a:t>
            </a:r>
            <a:endParaRPr lang="en-US" altLang="zh-TW" sz="3600" b="1" dirty="0">
              <a:solidFill>
                <a:srgbClr val="002060"/>
              </a:solidFill>
            </a:endParaRPr>
          </a:p>
        </p:txBody>
      </p:sp>
      <p:pic>
        <p:nvPicPr>
          <p:cNvPr id="3" name="圖片 2">
            <a:extLst>
              <a:ext uri="{FF2B5EF4-FFF2-40B4-BE49-F238E27FC236}">
                <a16:creationId xmlns:a16="http://schemas.microsoft.com/office/drawing/2014/main" id="{A26ECFA3-C4B6-410F-B27E-B4588B98A1B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7152" b="35139"/>
          <a:stretch/>
        </p:blipFill>
        <p:spPr>
          <a:xfrm>
            <a:off x="487606" y="3560333"/>
            <a:ext cx="3557624" cy="739351"/>
          </a:xfrm>
          <a:prstGeom prst="rect">
            <a:avLst/>
          </a:prstGeom>
        </p:spPr>
      </p:pic>
    </p:spTree>
    <p:extLst>
      <p:ext uri="{BB962C8B-B14F-4D97-AF65-F5344CB8AC3E}">
        <p14:creationId xmlns:p14="http://schemas.microsoft.com/office/powerpoint/2010/main" val="236801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圓角矩形 36"/>
          <p:cNvSpPr/>
          <p:nvPr/>
        </p:nvSpPr>
        <p:spPr>
          <a:xfrm>
            <a:off x="383823" y="2987165"/>
            <a:ext cx="1960351" cy="1429529"/>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圓角矩形 37"/>
          <p:cNvSpPr/>
          <p:nvPr/>
        </p:nvSpPr>
        <p:spPr>
          <a:xfrm>
            <a:off x="5012548" y="2987165"/>
            <a:ext cx="2004388" cy="1429529"/>
          </a:xfrm>
          <a:prstGeom prst="roundRect">
            <a:avLst>
              <a:gd name="adj" fmla="val 574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圓角矩形 38"/>
          <p:cNvSpPr/>
          <p:nvPr/>
        </p:nvSpPr>
        <p:spPr>
          <a:xfrm>
            <a:off x="2736146" y="2987165"/>
            <a:ext cx="1978133" cy="1429529"/>
          </a:xfrm>
          <a:prstGeom prst="roundRect">
            <a:avLst>
              <a:gd name="adj" fmla="val 86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圓角矩形 39"/>
          <p:cNvSpPr/>
          <p:nvPr/>
        </p:nvSpPr>
        <p:spPr>
          <a:xfrm>
            <a:off x="4777794" y="712248"/>
            <a:ext cx="1378432" cy="117413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群組 5"/>
          <p:cNvGrpSpPr/>
          <p:nvPr/>
        </p:nvGrpSpPr>
        <p:grpSpPr>
          <a:xfrm>
            <a:off x="2842563" y="3177434"/>
            <a:ext cx="1835624" cy="1000740"/>
            <a:chOff x="4328478" y="4987692"/>
            <a:chExt cx="3200552" cy="1744868"/>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8478" y="4987692"/>
              <a:ext cx="1526882" cy="797736"/>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918" y="5143500"/>
              <a:ext cx="968340" cy="378349"/>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1835" y="6266735"/>
              <a:ext cx="940538" cy="314337"/>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204" y="5761971"/>
              <a:ext cx="831310" cy="235503"/>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5115" y="6162253"/>
              <a:ext cx="1140613" cy="570307"/>
            </a:xfrm>
            <a:prstGeom prst="rect">
              <a:avLst/>
            </a:prstGeom>
          </p:spPr>
        </p:pic>
        <p:pic>
          <p:nvPicPr>
            <p:cNvPr id="12" name="圖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2432" y="5809918"/>
              <a:ext cx="968339" cy="261451"/>
            </a:xfrm>
            <a:prstGeom prst="rect">
              <a:avLst/>
            </a:prstGeom>
          </p:spPr>
        </p:pic>
        <p:pic>
          <p:nvPicPr>
            <p:cNvPr id="13" name="圖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6530" y="5616459"/>
              <a:ext cx="932500" cy="484444"/>
            </a:xfrm>
            <a:prstGeom prst="rect">
              <a:avLst/>
            </a:prstGeom>
          </p:spPr>
        </p:pic>
      </p:grpSp>
      <p:sp>
        <p:nvSpPr>
          <p:cNvPr id="14" name="手繪多邊形 13"/>
          <p:cNvSpPr/>
          <p:nvPr/>
        </p:nvSpPr>
        <p:spPr>
          <a:xfrm>
            <a:off x="4714699" y="4508721"/>
            <a:ext cx="2729974"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Broadcasting Software</a:t>
            </a:r>
          </a:p>
        </p:txBody>
      </p:sp>
      <p:grpSp>
        <p:nvGrpSpPr>
          <p:cNvPr id="15" name="群組 14"/>
          <p:cNvGrpSpPr/>
          <p:nvPr/>
        </p:nvGrpSpPr>
        <p:grpSpPr>
          <a:xfrm>
            <a:off x="5209188" y="3192130"/>
            <a:ext cx="1474269" cy="898527"/>
            <a:chOff x="7157913" y="6105112"/>
            <a:chExt cx="1474269" cy="898527"/>
          </a:xfrm>
        </p:grpSpPr>
        <p:pic>
          <p:nvPicPr>
            <p:cNvPr id="16" name="圖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53751" y="6643787"/>
              <a:ext cx="878040" cy="359852"/>
            </a:xfrm>
            <a:prstGeom prst="rect">
              <a:avLst/>
            </a:prstGeom>
          </p:spPr>
        </p:pic>
        <p:pic>
          <p:nvPicPr>
            <p:cNvPr id="17" name="圖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7913" y="6105112"/>
              <a:ext cx="1304518" cy="476726"/>
            </a:xfrm>
            <a:prstGeom prst="rect">
              <a:avLst/>
            </a:prstGeom>
          </p:spPr>
        </p:pic>
        <p:pic>
          <p:nvPicPr>
            <p:cNvPr id="18" name="圖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92680" y="6651278"/>
              <a:ext cx="339502" cy="339502"/>
            </a:xfrm>
            <a:prstGeom prst="rect">
              <a:avLst/>
            </a:prstGeom>
          </p:spPr>
        </p:pic>
      </p:grpSp>
      <p:sp>
        <p:nvSpPr>
          <p:cNvPr id="19" name="手繪多邊形 18"/>
          <p:cNvSpPr/>
          <p:nvPr/>
        </p:nvSpPr>
        <p:spPr>
          <a:xfrm>
            <a:off x="2426865" y="4508721"/>
            <a:ext cx="2768508"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0C1B2E"/>
                </a:solidFill>
                <a:latin typeface="Calibri" panose="020F0502020204030204" pitchFamily="34" charset="0"/>
                <a:cs typeface="Calibri" panose="020F0502020204030204" pitchFamily="34" charset="0"/>
              </a:rPr>
              <a:t>Streaming Platform</a:t>
            </a:r>
          </a:p>
        </p:txBody>
      </p:sp>
      <p:sp>
        <p:nvSpPr>
          <p:cNvPr id="20" name="手繪多邊形 19"/>
          <p:cNvSpPr/>
          <p:nvPr/>
        </p:nvSpPr>
        <p:spPr>
          <a:xfrm>
            <a:off x="4594424" y="1470364"/>
            <a:ext cx="176597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0C1B2E"/>
                </a:solidFill>
                <a:latin typeface="Calibri" panose="020F0502020204030204" pitchFamily="34" charset="0"/>
                <a:cs typeface="Calibri" panose="020F0502020204030204" pitchFamily="34" charset="0"/>
              </a:rPr>
              <a:t>Stream Deck</a:t>
            </a:r>
          </a:p>
        </p:txBody>
      </p:sp>
      <p:sp>
        <p:nvSpPr>
          <p:cNvPr id="21" name="手繪多邊形 20"/>
          <p:cNvSpPr/>
          <p:nvPr/>
        </p:nvSpPr>
        <p:spPr>
          <a:xfrm>
            <a:off x="138393" y="4508721"/>
            <a:ext cx="2567806"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400" b="1" dirty="0">
                <a:solidFill>
                  <a:srgbClr val="0C1B2E"/>
                </a:solidFill>
                <a:latin typeface="Calibri" panose="020F0502020204030204" pitchFamily="34" charset="0"/>
                <a:cs typeface="Calibri" panose="020F0502020204030204" pitchFamily="34" charset="0"/>
              </a:rPr>
              <a:t>Video Content Management</a:t>
            </a:r>
          </a:p>
        </p:txBody>
      </p:sp>
      <p:pic>
        <p:nvPicPr>
          <p:cNvPr id="22" name="圖片 21"/>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4706" b="87647" l="0" r="100000"/>
                    </a14:imgEffect>
                  </a14:imgLayer>
                </a14:imgProps>
              </a:ext>
              <a:ext uri="{28A0092B-C50C-407E-A947-70E740481C1C}">
                <a14:useLocalDpi xmlns:a14="http://schemas.microsoft.com/office/drawing/2010/main" val="0"/>
              </a:ext>
            </a:extLst>
          </a:blip>
          <a:srcRect t="15000" b="15000"/>
          <a:stretch/>
        </p:blipFill>
        <p:spPr>
          <a:xfrm>
            <a:off x="5079304" y="884243"/>
            <a:ext cx="740266" cy="558527"/>
          </a:xfrm>
          <a:prstGeom prst="rect">
            <a:avLst/>
          </a:prstGeom>
        </p:spPr>
      </p:pic>
      <p:sp>
        <p:nvSpPr>
          <p:cNvPr id="33" name="文字方塊 32"/>
          <p:cNvSpPr txBox="1"/>
          <p:nvPr/>
        </p:nvSpPr>
        <p:spPr>
          <a:xfrm>
            <a:off x="383823" y="1289903"/>
            <a:ext cx="3922069" cy="1015663"/>
          </a:xfrm>
          <a:prstGeom prst="rect">
            <a:avLst/>
          </a:prstGeom>
          <a:noFill/>
        </p:spPr>
        <p:txBody>
          <a:bodyPr wrap="square" rtlCol="0">
            <a:spAutoFit/>
          </a:bodyPr>
          <a:lstStyle/>
          <a:p>
            <a:r>
              <a:rPr lang="en-US" sz="1200" dirty="0"/>
              <a:t>LC100 successfully integrates with major content management systems, popular streaming platforms, broadcasting software, and stream deck. It provides users with more flexible options to use LC100 with their desired platforms.</a:t>
            </a:r>
          </a:p>
        </p:txBody>
      </p:sp>
      <p:sp>
        <p:nvSpPr>
          <p:cNvPr id="34" name="文字方塊 33"/>
          <p:cNvSpPr txBox="1"/>
          <p:nvPr/>
        </p:nvSpPr>
        <p:spPr>
          <a:xfrm>
            <a:off x="388095" y="359284"/>
            <a:ext cx="3616287" cy="954107"/>
          </a:xfrm>
          <a:prstGeom prst="rect">
            <a:avLst/>
          </a:prstGeom>
          <a:noFill/>
        </p:spPr>
        <p:txBody>
          <a:bodyPr wrap="square" rtlCol="0">
            <a:spAutoFit/>
          </a:bodyPr>
          <a:lstStyle/>
          <a:p>
            <a:r>
              <a:rPr lang="en-US" sz="2000" b="1" dirty="0">
                <a:solidFill>
                  <a:srgbClr val="00B0F0"/>
                </a:solidFill>
              </a:rPr>
              <a:t>Third Party </a:t>
            </a:r>
            <a:r>
              <a:rPr lang="en-US" altLang="zh-CN" sz="2000" b="1" dirty="0">
                <a:solidFill>
                  <a:srgbClr val="00B0F0"/>
                </a:solidFill>
              </a:rPr>
              <a:t>Partners</a:t>
            </a:r>
            <a:endParaRPr lang="en-US" sz="2000" b="1" dirty="0">
              <a:solidFill>
                <a:srgbClr val="00B0F0"/>
              </a:solidFill>
            </a:endParaRPr>
          </a:p>
          <a:p>
            <a:r>
              <a:rPr lang="en-US" altLang="zh-CN" sz="3600" b="1" dirty="0">
                <a:solidFill>
                  <a:srgbClr val="002060"/>
                </a:solidFill>
              </a:rPr>
              <a:t>Integration</a:t>
            </a:r>
            <a:endParaRPr lang="en-US" altLang="zh-TW" sz="3600" b="1" dirty="0">
              <a:solidFill>
                <a:srgbClr val="002060"/>
              </a:solidFill>
            </a:endParaRPr>
          </a:p>
        </p:txBody>
      </p:sp>
      <p:grpSp>
        <p:nvGrpSpPr>
          <p:cNvPr id="27" name="群組 26"/>
          <p:cNvGrpSpPr/>
          <p:nvPr/>
        </p:nvGrpSpPr>
        <p:grpSpPr>
          <a:xfrm>
            <a:off x="668694" y="3129759"/>
            <a:ext cx="1283365" cy="1012562"/>
            <a:chOff x="4724605" y="1034948"/>
            <a:chExt cx="1474342" cy="1163241"/>
          </a:xfrm>
        </p:grpSpPr>
        <p:pic>
          <p:nvPicPr>
            <p:cNvPr id="41" name="Picture 12" descr="Panopto Opens New Office in Singapore | Business Wire"/>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9961" b="89844" l="6348" r="99902">
                          <a14:foregroundMark x1="31543" y1="39844" x2="31543" y2="39844"/>
                          <a14:foregroundMark x1="43848" y1="43945" x2="43848" y2="43945"/>
                          <a14:foregroundMark x1="50781" y1="43555" x2="50781" y2="43555"/>
                          <a14:foregroundMark x1="59766" y1="44336" x2="59766" y2="44336"/>
                          <a14:foregroundMark x1="68164" y1="45313" x2="68164" y2="45313"/>
                          <a14:foregroundMark x1="77246" y1="43945" x2="77246" y2="43945"/>
                          <a14:foregroundMark x1="85254" y1="44531" x2="85254" y2="44531"/>
                          <a14:foregroundMark x1="92383" y1="41602" x2="92383" y2="41602"/>
                          <a14:foregroundMark x1="94043" y1="42383" x2="94043" y2="42383"/>
                          <a14:foregroundMark x1="92383" y1="43750" x2="92383" y2="43750"/>
                          <a14:foregroundMark x1="93066" y1="43555" x2="93066" y2="43555"/>
                          <a14:foregroundMark x1="93164" y1="41992" x2="93164" y2="41992"/>
                          <a14:foregroundMark x1="94336" y1="43555" x2="94336" y2="43555"/>
                          <a14:foregroundMark x1="96973" y1="46875" x2="96973" y2="46875"/>
                          <a14:foregroundMark x1="99805" y1="37109" x2="99902" y2="38477"/>
                        </a14:backgroundRemoval>
                      </a14:imgEffect>
                    </a14:imgLayer>
                  </a14:imgProps>
                </a:ext>
                <a:ext uri="{28A0092B-C50C-407E-A947-70E740481C1C}">
                  <a14:useLocalDpi xmlns:a14="http://schemas.microsoft.com/office/drawing/2010/main" val="0"/>
                </a:ext>
              </a:extLst>
            </a:blip>
            <a:srcRect l="7894" t="21407" r="-7894" b="27071"/>
            <a:stretch/>
          </p:blipFill>
          <p:spPr bwMode="auto">
            <a:xfrm>
              <a:off x="4762935" y="1034948"/>
              <a:ext cx="1425813" cy="3673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Kaltura - Powering Any Video Experience – Global Vision Multimedi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24605" y="1456857"/>
              <a:ext cx="1362588" cy="3522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Opencast – The free and open source solution for automated video capture  and distribution at scal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24605" y="1903321"/>
              <a:ext cx="1474342" cy="294868"/>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圖片 31">
            <a:extLst>
              <a:ext uri="{FF2B5EF4-FFF2-40B4-BE49-F238E27FC236}">
                <a16:creationId xmlns:a16="http://schemas.microsoft.com/office/drawing/2014/main" id="{D4B13422-936C-42E9-95CA-A01D9EC4EA90}"/>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37152" b="35139"/>
          <a:stretch/>
        </p:blipFill>
        <p:spPr>
          <a:xfrm>
            <a:off x="4714279" y="2088523"/>
            <a:ext cx="3557624" cy="739351"/>
          </a:xfrm>
          <a:prstGeom prst="rect">
            <a:avLst/>
          </a:prstGeom>
        </p:spPr>
      </p:pic>
    </p:spTree>
    <p:extLst>
      <p:ext uri="{BB962C8B-B14F-4D97-AF65-F5344CB8AC3E}">
        <p14:creationId xmlns:p14="http://schemas.microsoft.com/office/powerpoint/2010/main" val="298254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資料庫圖表 9"/>
          <p:cNvGraphicFramePr/>
          <p:nvPr>
            <p:extLst>
              <p:ext uri="{D42A27DB-BD31-4B8C-83A1-F6EECF244321}">
                <p14:modId xmlns:p14="http://schemas.microsoft.com/office/powerpoint/2010/main" val="2422476623"/>
              </p:ext>
            </p:extLst>
          </p:nvPr>
        </p:nvGraphicFramePr>
        <p:xfrm>
          <a:off x="3413513" y="817607"/>
          <a:ext cx="6387516" cy="3649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字方塊 12"/>
          <p:cNvSpPr txBox="1"/>
          <p:nvPr/>
        </p:nvSpPr>
        <p:spPr>
          <a:xfrm>
            <a:off x="409212" y="303033"/>
            <a:ext cx="2424190" cy="769441"/>
          </a:xfrm>
          <a:prstGeom prst="rect">
            <a:avLst/>
          </a:prstGeom>
          <a:noFill/>
        </p:spPr>
        <p:txBody>
          <a:bodyPr wrap="none" rtlCol="0">
            <a:spAutoFit/>
          </a:bodyPr>
          <a:lstStyle/>
          <a:p>
            <a:r>
              <a:rPr lang="en-US" sz="4400" b="1" dirty="0">
                <a:solidFill>
                  <a:srgbClr val="002060"/>
                </a:solidFill>
              </a:rPr>
              <a:t>Overview</a:t>
            </a:r>
          </a:p>
        </p:txBody>
      </p:sp>
      <p:sp>
        <p:nvSpPr>
          <p:cNvPr id="6" name="文字方塊 5"/>
          <p:cNvSpPr txBox="1"/>
          <p:nvPr/>
        </p:nvSpPr>
        <p:spPr>
          <a:xfrm>
            <a:off x="503646" y="1150238"/>
            <a:ext cx="2691763" cy="1569660"/>
          </a:xfrm>
          <a:prstGeom prst="rect">
            <a:avLst/>
          </a:prstGeom>
          <a:noFill/>
        </p:spPr>
        <p:txBody>
          <a:bodyPr wrap="none" rtlCol="0">
            <a:spAutoFit/>
          </a:bodyPr>
          <a:lstStyle/>
          <a:p>
            <a:pPr marL="342900" indent="-342900">
              <a:buFont typeface="+mj-lt"/>
              <a:buAutoNum type="arabicPeriod"/>
            </a:pPr>
            <a:r>
              <a:rPr lang="en-US" sz="1600" dirty="0">
                <a:solidFill>
                  <a:schemeClr val="tx1">
                    <a:lumMod val="75000"/>
                    <a:lumOff val="25000"/>
                  </a:schemeClr>
                </a:solidFill>
              </a:rPr>
              <a:t>All-in-One Video Solution</a:t>
            </a:r>
          </a:p>
          <a:p>
            <a:pPr marL="342900" indent="-342900">
              <a:buFont typeface="+mj-lt"/>
              <a:buAutoNum type="arabicPeriod"/>
            </a:pPr>
            <a:r>
              <a:rPr lang="en-US" sz="1600" dirty="0">
                <a:solidFill>
                  <a:schemeClr val="tx1">
                    <a:lumMod val="75000"/>
                    <a:lumOff val="25000"/>
                  </a:schemeClr>
                </a:solidFill>
              </a:rPr>
              <a:t>Recording</a:t>
            </a:r>
          </a:p>
          <a:p>
            <a:pPr marL="342900" indent="-342900">
              <a:buFont typeface="+mj-lt"/>
              <a:buAutoNum type="arabicPeriod"/>
            </a:pPr>
            <a:r>
              <a:rPr lang="en-US" sz="1600" dirty="0">
                <a:solidFill>
                  <a:schemeClr val="tx1">
                    <a:lumMod val="75000"/>
                    <a:lumOff val="25000"/>
                  </a:schemeClr>
                </a:solidFill>
              </a:rPr>
              <a:t>Stream</a:t>
            </a:r>
          </a:p>
          <a:p>
            <a:pPr marL="342900" indent="-342900">
              <a:buFont typeface="+mj-lt"/>
              <a:buAutoNum type="arabicPeriod"/>
            </a:pPr>
            <a:r>
              <a:rPr lang="en-US" sz="1600" dirty="0">
                <a:solidFill>
                  <a:schemeClr val="tx1">
                    <a:lumMod val="75000"/>
                    <a:lumOff val="25000"/>
                  </a:schemeClr>
                </a:solidFill>
              </a:rPr>
              <a:t>Store</a:t>
            </a:r>
          </a:p>
          <a:p>
            <a:pPr marL="342900" indent="-342900">
              <a:buFont typeface="+mj-lt"/>
              <a:buAutoNum type="arabicPeriod"/>
            </a:pPr>
            <a:r>
              <a:rPr lang="en-US" sz="1600" dirty="0">
                <a:solidFill>
                  <a:schemeClr val="tx1">
                    <a:lumMod val="75000"/>
                    <a:lumOff val="25000"/>
                  </a:schemeClr>
                </a:solidFill>
              </a:rPr>
              <a:t>Micro-Production</a:t>
            </a:r>
          </a:p>
          <a:p>
            <a:pPr marL="342900" indent="-342900">
              <a:buFont typeface="+mj-lt"/>
              <a:buAutoNum type="arabicPeriod"/>
            </a:pPr>
            <a:r>
              <a:rPr lang="en-US" sz="1600" dirty="0">
                <a:solidFill>
                  <a:schemeClr val="tx1">
                    <a:lumMod val="75000"/>
                    <a:lumOff val="25000"/>
                  </a:schemeClr>
                </a:solidFill>
              </a:rPr>
              <a:t>Switch</a:t>
            </a:r>
          </a:p>
        </p:txBody>
      </p:sp>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9377" y="2384665"/>
            <a:ext cx="1123248" cy="1123248"/>
          </a:xfrm>
          <a:prstGeom prst="rect">
            <a:avLst/>
          </a:prstGeom>
        </p:spPr>
      </p:pic>
      <p:pic>
        <p:nvPicPr>
          <p:cNvPr id="8" name="圖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9567" y="2375051"/>
            <a:ext cx="1172191" cy="1172191"/>
          </a:xfrm>
          <a:prstGeom prst="rect">
            <a:avLst/>
          </a:prstGeom>
        </p:spPr>
      </p:pic>
      <p:pic>
        <p:nvPicPr>
          <p:cNvPr id="3" name="圖片 2">
            <a:extLst>
              <a:ext uri="{FF2B5EF4-FFF2-40B4-BE49-F238E27FC236}">
                <a16:creationId xmlns:a16="http://schemas.microsoft.com/office/drawing/2014/main" id="{D694BF2E-BC5A-4418-AA14-8B525AEA01D9}"/>
              </a:ext>
            </a:extLst>
          </p:cNvPr>
          <p:cNvPicPr>
            <a:picLocks noChangeAspect="1"/>
          </p:cNvPicPr>
          <p:nvPr/>
        </p:nvPicPr>
        <p:blipFill rotWithShape="1">
          <a:blip r:embed="rId9">
            <a:extLst>
              <a:ext uri="{28A0092B-C50C-407E-A947-70E740481C1C}">
                <a14:useLocalDpi xmlns:a14="http://schemas.microsoft.com/office/drawing/2010/main" val="0"/>
              </a:ext>
            </a:extLst>
          </a:blip>
          <a:srcRect t="39259" b="42370"/>
          <a:stretch/>
        </p:blipFill>
        <p:spPr>
          <a:xfrm>
            <a:off x="409212" y="3650627"/>
            <a:ext cx="4408523" cy="607396"/>
          </a:xfrm>
          <a:prstGeom prst="rect">
            <a:avLst/>
          </a:prstGeom>
        </p:spPr>
      </p:pic>
    </p:spTree>
    <p:extLst>
      <p:ext uri="{BB962C8B-B14F-4D97-AF65-F5344CB8AC3E}">
        <p14:creationId xmlns:p14="http://schemas.microsoft.com/office/powerpoint/2010/main" val="382481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760" y="204692"/>
            <a:ext cx="968124" cy="962292"/>
          </a:xfrm>
          <a:prstGeom prst="rect">
            <a:avLst/>
          </a:prstGeom>
        </p:spPr>
      </p:pic>
      <p:sp>
        <p:nvSpPr>
          <p:cNvPr id="2" name="文字版面配置區 2"/>
          <p:cNvSpPr txBox="1">
            <a:spLocks/>
          </p:cNvSpPr>
          <p:nvPr/>
        </p:nvSpPr>
        <p:spPr>
          <a:xfrm>
            <a:off x="3683415" y="1334824"/>
            <a:ext cx="1473569" cy="3919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800" b="1" dirty="0">
                <a:solidFill>
                  <a:schemeClr val="tx1">
                    <a:lumMod val="75000"/>
                    <a:lumOff val="25000"/>
                  </a:schemeClr>
                </a:solidFill>
              </a:rPr>
              <a:t>LC100</a:t>
            </a:r>
            <a:r>
              <a:rPr lang="zh-TW" altLang="en-US" sz="1800" b="1" dirty="0">
                <a:solidFill>
                  <a:schemeClr val="tx1">
                    <a:lumMod val="75000"/>
                    <a:lumOff val="25000"/>
                  </a:schemeClr>
                </a:solidFill>
              </a:rPr>
              <a:t> </a:t>
            </a:r>
            <a:endParaRPr lang="zh-TW" altLang="en-US" sz="1200" b="1" dirty="0">
              <a:solidFill>
                <a:schemeClr val="tx1">
                  <a:lumMod val="75000"/>
                  <a:lumOff val="25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268883241"/>
              </p:ext>
            </p:extLst>
          </p:nvPr>
        </p:nvGraphicFramePr>
        <p:xfrm>
          <a:off x="502479" y="1671687"/>
          <a:ext cx="8417076" cy="3108960"/>
        </p:xfrm>
        <a:graphic>
          <a:graphicData uri="http://schemas.openxmlformats.org/drawingml/2006/table">
            <a:tbl>
              <a:tblPr firstRow="1" bandRow="1">
                <a:tableStyleId>{5C22544A-7EE6-4342-B048-85BDC9FD1C3A}</a:tableStyleId>
              </a:tblPr>
              <a:tblGrid>
                <a:gridCol w="2814640">
                  <a:extLst>
                    <a:ext uri="{9D8B030D-6E8A-4147-A177-3AD203B41FA5}">
                      <a16:colId xmlns:a16="http://schemas.microsoft.com/office/drawing/2014/main" val="1781919465"/>
                    </a:ext>
                  </a:extLst>
                </a:gridCol>
                <a:gridCol w="2377099">
                  <a:extLst>
                    <a:ext uri="{9D8B030D-6E8A-4147-A177-3AD203B41FA5}">
                      <a16:colId xmlns:a16="http://schemas.microsoft.com/office/drawing/2014/main" val="3441630051"/>
                    </a:ext>
                  </a:extLst>
                </a:gridCol>
                <a:gridCol w="3225337">
                  <a:extLst>
                    <a:ext uri="{9D8B030D-6E8A-4147-A177-3AD203B41FA5}">
                      <a16:colId xmlns:a16="http://schemas.microsoft.com/office/drawing/2014/main" val="1116078100"/>
                    </a:ext>
                  </a:extLst>
                </a:gridCol>
              </a:tblGrid>
              <a:tr h="214612">
                <a:tc>
                  <a:txBody>
                    <a:bodyPr/>
                    <a:lstStyle/>
                    <a:p>
                      <a:pPr>
                        <a:lnSpc>
                          <a:spcPct val="100000"/>
                        </a:lnSpc>
                      </a:pPr>
                      <a:r>
                        <a:rPr lang="en-US" altLang="zh-TW" sz="1050" b="1" dirty="0">
                          <a:solidFill>
                            <a:schemeClr val="bg1"/>
                          </a:solidFill>
                        </a:rPr>
                        <a:t>Multi-channel</a:t>
                      </a:r>
                      <a:r>
                        <a:rPr lang="en-US" altLang="zh-TW" sz="1050" b="1" baseline="0" dirty="0">
                          <a:solidFill>
                            <a:schemeClr val="bg1"/>
                          </a:solidFill>
                        </a:rPr>
                        <a:t> Video Mixing</a:t>
                      </a:r>
                    </a:p>
                  </a:txBody>
                  <a:tcPr marL="68580" marR="68580" marT="34290" marB="34290" anchor="ctr">
                    <a:lnB w="9525" cap="flat" cmpd="sng" algn="ctr">
                      <a:solidFill>
                        <a:schemeClr val="bg1"/>
                      </a:solidFill>
                      <a:prstDash val="solid"/>
                      <a:round/>
                      <a:headEnd type="none" w="med" len="med"/>
                      <a:tailEnd type="none" w="med" len="med"/>
                    </a:lnB>
                    <a:solidFill>
                      <a:schemeClr val="accent2"/>
                    </a:solidFill>
                  </a:tcPr>
                </a:tc>
                <a:tc>
                  <a:txBody>
                    <a:bodyPr/>
                    <a:lstStyle/>
                    <a:p>
                      <a:pPr marL="0" algn="ctr" defTabSz="685800" rtl="0" eaLnBrk="1" latinLnBrk="0" hangingPunct="1">
                        <a:lnSpc>
                          <a:spcPct val="100000"/>
                        </a:lnSpc>
                      </a:pPr>
                      <a:r>
                        <a:rPr lang="en-US" altLang="zh-TW" sz="900" b="0" kern="1200" dirty="0">
                          <a:solidFill>
                            <a:srgbClr val="FF0000"/>
                          </a:solidFill>
                          <a:latin typeface="+mn-lt"/>
                          <a:ea typeface="+mn-ea"/>
                          <a:cs typeface="+mn-cs"/>
                        </a:rPr>
                        <a:t>2</a:t>
                      </a:r>
                      <a:r>
                        <a:rPr lang="en-US" altLang="zh-TW" sz="900" b="0" kern="1200" dirty="0">
                          <a:solidFill>
                            <a:schemeClr val="dk1"/>
                          </a:solidFill>
                          <a:latin typeface="+mn-lt"/>
                          <a:ea typeface="+mn-ea"/>
                          <a:cs typeface="+mn-cs"/>
                        </a:rPr>
                        <a:t> Video Source</a:t>
                      </a:r>
                      <a:endParaRPr lang="zh-TW" altLang="en-US" sz="900" b="0" kern="1200" dirty="0">
                        <a:solidFill>
                          <a:schemeClr val="dk1"/>
                        </a:solidFill>
                        <a:latin typeface="+mn-lt"/>
                        <a:ea typeface="+mn-ea"/>
                        <a:cs typeface="+mn-cs"/>
                      </a:endParaRPr>
                    </a:p>
                  </a:txBody>
                  <a:tcPr marL="68580" marR="68580" marT="34290" marB="34290" anchor="ctr">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685800" rtl="0" eaLnBrk="1" latinLnBrk="0" hangingPunct="1">
                        <a:lnSpc>
                          <a:spcPct val="100000"/>
                        </a:lnSpc>
                      </a:pPr>
                      <a:r>
                        <a:rPr lang="en-US" altLang="zh-TW" sz="900" b="0" kern="1200" dirty="0">
                          <a:solidFill>
                            <a:schemeClr val="dk1"/>
                          </a:solidFill>
                          <a:latin typeface="+mn-lt"/>
                          <a:ea typeface="+mn-ea"/>
                          <a:cs typeface="+mn-cs"/>
                        </a:rPr>
                        <a:t>4 Video Source</a:t>
                      </a:r>
                      <a:endParaRPr lang="zh-TW" altLang="en-US" sz="900" b="0" kern="1200" dirty="0">
                        <a:solidFill>
                          <a:schemeClr val="dk1"/>
                        </a:solidFill>
                        <a:latin typeface="+mn-lt"/>
                        <a:ea typeface="+mn-ea"/>
                        <a:cs typeface="+mn-cs"/>
                      </a:endParaRPr>
                    </a:p>
                  </a:txBody>
                  <a:tcPr marL="68580" marR="68580" marT="34290" marB="34290" anchor="ctr">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87784181"/>
                  </a:ext>
                </a:extLst>
              </a:tr>
              <a:tr h="214612">
                <a:tc>
                  <a:txBody>
                    <a:bodyPr/>
                    <a:lstStyle/>
                    <a:p>
                      <a:pPr>
                        <a:lnSpc>
                          <a:spcPct val="100000"/>
                        </a:lnSpc>
                      </a:pPr>
                      <a:r>
                        <a:rPr lang="en-US" altLang="zh-TW" sz="1050" b="1" dirty="0">
                          <a:solidFill>
                            <a:schemeClr val="bg1"/>
                          </a:solidFill>
                        </a:rPr>
                        <a:t>Recording</a:t>
                      </a:r>
                      <a:r>
                        <a:rPr lang="en-US" altLang="zh-TW" sz="1050" b="1" baseline="0" dirty="0">
                          <a:solidFill>
                            <a:schemeClr val="bg1"/>
                          </a:solidFill>
                        </a:rPr>
                        <a:t> Modes</a:t>
                      </a:r>
                      <a:endParaRPr lang="zh-TW" altLang="en-US" sz="1050" b="1" dirty="0">
                        <a:solidFill>
                          <a:schemeClr val="bg1"/>
                        </a:solidFill>
                      </a:endParaRPr>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00000"/>
                        </a:lnSpc>
                      </a:pPr>
                      <a:r>
                        <a:rPr lang="en-US" altLang="zh-TW" sz="900" dirty="0"/>
                        <a:t>1 mixed + </a:t>
                      </a:r>
                      <a:r>
                        <a:rPr lang="en-US" altLang="zh-TW" sz="900" dirty="0">
                          <a:solidFill>
                            <a:srgbClr val="FF0000"/>
                          </a:solidFill>
                        </a:rPr>
                        <a:t>2</a:t>
                      </a:r>
                      <a:r>
                        <a:rPr lang="en-US" altLang="zh-TW" sz="900" dirty="0"/>
                        <a:t> individual original</a:t>
                      </a:r>
                      <a:endParaRPr lang="zh-TW" altLang="en-US" sz="900" dirty="0"/>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en-US" altLang="zh-TW" sz="900" dirty="0"/>
                        <a:t>1 mixed </a:t>
                      </a:r>
                      <a:r>
                        <a:rPr lang="en-US" altLang="zh-TW" sz="900" kern="1200" dirty="0">
                          <a:solidFill>
                            <a:schemeClr val="dk1"/>
                          </a:solidFill>
                          <a:latin typeface="+mn-lt"/>
                          <a:ea typeface="+mn-ea"/>
                          <a:cs typeface="+mn-cs"/>
                        </a:rPr>
                        <a:t>+ 4 individual </a:t>
                      </a:r>
                      <a:r>
                        <a:rPr lang="en-US" altLang="zh-TW" sz="900" dirty="0"/>
                        <a:t>original</a:t>
                      </a:r>
                      <a:endParaRPr lang="zh-TW" altLang="en-US" sz="900" dirty="0"/>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4064938"/>
                  </a:ext>
                </a:extLst>
              </a:tr>
              <a:tr h="579452">
                <a:tc>
                  <a:txBody>
                    <a:bodyPr/>
                    <a:lstStyle/>
                    <a:p>
                      <a:pPr>
                        <a:lnSpc>
                          <a:spcPct val="100000"/>
                        </a:lnSpc>
                      </a:pPr>
                      <a:r>
                        <a:rPr lang="en-US" altLang="zh-TW" sz="1050" b="1" dirty="0">
                          <a:solidFill>
                            <a:schemeClr val="bg1"/>
                          </a:solidFill>
                        </a:rPr>
                        <a:t>Video In</a:t>
                      </a:r>
                      <a:endParaRPr lang="zh-TW" altLang="en-US" sz="1050" b="1" dirty="0">
                        <a:solidFill>
                          <a:schemeClr val="bg1"/>
                        </a:solidFill>
                      </a:endParaRPr>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00000"/>
                        </a:lnSpc>
                      </a:pPr>
                      <a:r>
                        <a:rPr lang="en-US" altLang="zh-TW" sz="900" dirty="0"/>
                        <a:t>HDMI*2 (one HDMI 2.0)</a:t>
                      </a:r>
                    </a:p>
                    <a:p>
                      <a:pPr algn="ctr">
                        <a:lnSpc>
                          <a:spcPct val="100000"/>
                        </a:lnSpc>
                      </a:pPr>
                      <a:r>
                        <a:rPr lang="en-US" altLang="zh-TW" sz="900" dirty="0">
                          <a:solidFill>
                            <a:srgbClr val="FF0000"/>
                          </a:solidFill>
                        </a:rPr>
                        <a:t>3G-SDI*1</a:t>
                      </a:r>
                    </a:p>
                    <a:p>
                      <a:pPr algn="ctr">
                        <a:lnSpc>
                          <a:spcPct val="100000"/>
                        </a:lnSpc>
                      </a:pPr>
                      <a:r>
                        <a:rPr lang="en-US" altLang="zh-TW" sz="900" dirty="0"/>
                        <a:t>IP</a:t>
                      </a:r>
                      <a:r>
                        <a:rPr lang="zh-TW" altLang="en-US" sz="900" dirty="0"/>
                        <a:t> </a:t>
                      </a:r>
                      <a:r>
                        <a:rPr lang="en-US" altLang="zh-TW" sz="900" dirty="0"/>
                        <a:t>Video</a:t>
                      </a:r>
                      <a:r>
                        <a:rPr lang="en-US" altLang="zh-TW" sz="900" baseline="0" dirty="0"/>
                        <a:t> Source*2</a:t>
                      </a:r>
                    </a:p>
                    <a:p>
                      <a:pPr algn="ctr">
                        <a:lnSpc>
                          <a:spcPct val="100000"/>
                        </a:lnSpc>
                      </a:pPr>
                      <a:r>
                        <a:rPr lang="en-US" altLang="zh-TW" sz="900" baseline="0" dirty="0">
                          <a:solidFill>
                            <a:srgbClr val="FF0000"/>
                          </a:solidFill>
                        </a:rPr>
                        <a:t>USB Camera*1</a:t>
                      </a:r>
                      <a:endParaRPr lang="zh-TW" altLang="en-US" sz="900" dirty="0">
                        <a:solidFill>
                          <a:srgbClr val="FF0000"/>
                        </a:solidFill>
                      </a:endParaRPr>
                    </a:p>
                  </a:txBody>
                  <a:tcPr marL="68580" marR="68580"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altLang="zh-TW" sz="900" dirty="0"/>
                        <a:t>HDMI*4</a:t>
                      </a:r>
                    </a:p>
                    <a:p>
                      <a:pPr algn="ctr">
                        <a:lnSpc>
                          <a:spcPct val="100000"/>
                        </a:lnSpc>
                      </a:pPr>
                      <a:r>
                        <a:rPr lang="en-US" altLang="zh-TW" sz="900" dirty="0"/>
                        <a:t>IP</a:t>
                      </a:r>
                      <a:r>
                        <a:rPr lang="zh-TW" altLang="en-US" sz="900" dirty="0"/>
                        <a:t> </a:t>
                      </a:r>
                      <a:r>
                        <a:rPr lang="en-US" altLang="zh-TW" sz="900" dirty="0"/>
                        <a:t>Video</a:t>
                      </a:r>
                      <a:r>
                        <a:rPr lang="en-US" altLang="zh-TW" sz="900" baseline="0" dirty="0"/>
                        <a:t> Source*3</a:t>
                      </a:r>
                    </a:p>
                  </a:txBody>
                  <a:tcPr marL="68580" marR="68580"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7264053"/>
                  </a:ext>
                </a:extLst>
              </a:tr>
              <a:tr h="836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50" b="1" dirty="0">
                          <a:solidFill>
                            <a:schemeClr val="bg1"/>
                          </a:solidFill>
                        </a:rPr>
                        <a:t>Audio In</a:t>
                      </a:r>
                      <a:endParaRPr lang="zh-TW" altLang="en-US" sz="1050" b="1" dirty="0">
                        <a:solidFill>
                          <a:schemeClr val="bg1"/>
                        </a:solidFill>
                      </a:endParaRPr>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olidFill>
                            <a:srgbClr val="FF0000"/>
                          </a:solidFill>
                          <a:sym typeface="Wingdings 2" panose="05020102010507070707" pitchFamily="18" charset="2"/>
                        </a:rPr>
                        <a:t>XLR*2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ym typeface="Wingdings 2" panose="05020102010507070707" pitchFamily="18" charset="2"/>
                        </a:rPr>
                        <a:t>3.5mm</a:t>
                      </a:r>
                      <a:r>
                        <a:rPr lang="en-US" altLang="zh-TW" sz="900" baseline="0" dirty="0">
                          <a:sym typeface="Wingdings 2" panose="05020102010507070707" pitchFamily="18" charset="2"/>
                        </a:rPr>
                        <a:t> Line In*1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baseline="0" dirty="0">
                          <a:sym typeface="Wingdings 2" panose="05020102010507070707" pitchFamily="18" charset="2"/>
                        </a:rPr>
                        <a:t>HDMI Audio*2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baseline="0" dirty="0">
                          <a:solidFill>
                            <a:srgbClr val="FF0000"/>
                          </a:solidFill>
                          <a:sym typeface="Wingdings 2" panose="05020102010507070707" pitchFamily="18" charset="2"/>
                        </a:rPr>
                        <a:t>SDI Audio*2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baseline="0" dirty="0">
                          <a:solidFill>
                            <a:srgbClr val="FF0000"/>
                          </a:solidFill>
                          <a:sym typeface="Wingdings 2" panose="05020102010507070707" pitchFamily="18" charset="2"/>
                        </a:rPr>
                        <a:t>USB Audio*1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baseline="0" dirty="0">
                          <a:sym typeface="Wingdings 2" panose="05020102010507070707" pitchFamily="18" charset="2"/>
                        </a:rPr>
                        <a:t>IP</a:t>
                      </a:r>
                      <a:r>
                        <a:rPr lang="zh-TW" altLang="en-US" sz="900" baseline="0" dirty="0">
                          <a:sym typeface="Wingdings 2" panose="05020102010507070707" pitchFamily="18" charset="2"/>
                        </a:rPr>
                        <a:t> </a:t>
                      </a:r>
                      <a:r>
                        <a:rPr lang="en-US" altLang="zh-TW" sz="900" baseline="0" dirty="0">
                          <a:sym typeface="Wingdings 2" panose="05020102010507070707" pitchFamily="18" charset="2"/>
                        </a:rPr>
                        <a:t>Audio*2</a:t>
                      </a:r>
                      <a:endParaRPr lang="zh-TW" altLang="en-US" sz="900" dirty="0"/>
                    </a:p>
                  </a:txBody>
                  <a:tcPr marL="68580" marR="68580"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ym typeface="Wingdings 2" panose="05020102010507070707" pitchFamily="18" charset="2"/>
                        </a:rPr>
                        <a:t>3.5mm &amp;</a:t>
                      </a:r>
                      <a:r>
                        <a:rPr lang="en-US" altLang="zh-TW" sz="900" baseline="0" dirty="0">
                          <a:sym typeface="Wingdings 2" panose="05020102010507070707" pitchFamily="18" charset="2"/>
                        </a:rPr>
                        <a:t> Line In*4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baseline="0" dirty="0">
                          <a:sym typeface="Wingdings 2" panose="05020102010507070707" pitchFamily="18" charset="2"/>
                        </a:rPr>
                        <a:t>(</a:t>
                      </a:r>
                      <a:r>
                        <a:rPr lang="en-US" altLang="zh-TW" sz="900" baseline="0" dirty="0" err="1">
                          <a:sym typeface="Wingdings 2" panose="05020102010507070707" pitchFamily="18" charset="2"/>
                        </a:rPr>
                        <a:t>Unblance</a:t>
                      </a:r>
                      <a:r>
                        <a:rPr lang="en-US" altLang="zh-TW" sz="900" baseline="0" dirty="0">
                          <a:sym typeface="Wingdings 2" panose="05020102010507070707" pitchFamily="18" charset="2"/>
                        </a:rPr>
                        <a:t>, Stereo)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baseline="0" dirty="0">
                          <a:sym typeface="Wingdings 2" panose="05020102010507070707" pitchFamily="18" charset="2"/>
                        </a:rPr>
                        <a:t>HDMI Audio*4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baseline="0" dirty="0">
                          <a:sym typeface="Wingdings 2" panose="05020102010507070707" pitchFamily="18" charset="2"/>
                        </a:rPr>
                        <a:t>IP</a:t>
                      </a:r>
                      <a:r>
                        <a:rPr lang="zh-TW" altLang="en-US" sz="900" baseline="0" dirty="0">
                          <a:sym typeface="Wingdings 2" panose="05020102010507070707" pitchFamily="18" charset="2"/>
                        </a:rPr>
                        <a:t> </a:t>
                      </a:r>
                      <a:r>
                        <a:rPr lang="en-US" altLang="zh-TW" sz="900" baseline="0" dirty="0">
                          <a:sym typeface="Wingdings 2" panose="05020102010507070707" pitchFamily="18" charset="2"/>
                        </a:rPr>
                        <a:t>Audio</a:t>
                      </a:r>
                      <a:endParaRPr lang="zh-TW" altLang="en-US" sz="900" dirty="0"/>
                    </a:p>
                  </a:txBody>
                  <a:tcPr marL="68580" marR="68580"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46645656"/>
                  </a:ext>
                </a:extLst>
              </a:tr>
              <a:tr h="321918">
                <a:tc>
                  <a:txBody>
                    <a:bodyPr/>
                    <a:lstStyle/>
                    <a:p>
                      <a:pPr>
                        <a:lnSpc>
                          <a:spcPct val="100000"/>
                        </a:lnSpc>
                      </a:pPr>
                      <a:r>
                        <a:rPr lang="en-US" altLang="zh-TW" sz="1050" b="1" dirty="0">
                          <a:solidFill>
                            <a:schemeClr val="bg1"/>
                          </a:solidFill>
                        </a:rPr>
                        <a:t>Video Out</a:t>
                      </a:r>
                      <a:endParaRPr lang="zh-TW" altLang="en-US" sz="1050" b="1" dirty="0">
                        <a:solidFill>
                          <a:schemeClr val="bg1"/>
                        </a:solidFill>
                      </a:endParaRPr>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00000"/>
                        </a:lnSpc>
                      </a:pPr>
                      <a:r>
                        <a:rPr lang="en-US" altLang="zh-TW" sz="900" dirty="0">
                          <a:sym typeface="Wingdings 2" panose="05020102010507070707" pitchFamily="18" charset="2"/>
                        </a:rPr>
                        <a:t>HDMI out*2</a:t>
                      </a:r>
                    </a:p>
                    <a:p>
                      <a:pPr algn="ctr">
                        <a:lnSpc>
                          <a:spcPct val="100000"/>
                        </a:lnSpc>
                      </a:pPr>
                      <a:r>
                        <a:rPr lang="en-US" altLang="zh-TW" sz="900" dirty="0">
                          <a:solidFill>
                            <a:srgbClr val="FF0000"/>
                          </a:solidFill>
                          <a:sym typeface="Wingdings 2" panose="05020102010507070707" pitchFamily="18" charset="2"/>
                        </a:rPr>
                        <a:t>HDMI</a:t>
                      </a:r>
                      <a:r>
                        <a:rPr lang="en-US" altLang="zh-TW" sz="900" baseline="0" dirty="0">
                          <a:solidFill>
                            <a:srgbClr val="FF0000"/>
                          </a:solidFill>
                          <a:sym typeface="Wingdings 2" panose="05020102010507070707" pitchFamily="18" charset="2"/>
                        </a:rPr>
                        <a:t> Pass Through*1 (up to 4K)</a:t>
                      </a:r>
                      <a:endParaRPr lang="en-US" altLang="zh-TW" sz="900" dirty="0">
                        <a:solidFill>
                          <a:srgbClr val="FF0000"/>
                        </a:solidFill>
                        <a:sym typeface="Wingdings 2" panose="05020102010507070707" pitchFamily="18" charset="2"/>
                      </a:endParaRPr>
                    </a:p>
                  </a:txBody>
                  <a:tcPr marL="68580" marR="68580"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lang="en-US" altLang="zh-TW" sz="900" dirty="0">
                          <a:sym typeface="Wingdings 2" panose="05020102010507070707" pitchFamily="18" charset="2"/>
                        </a:rPr>
                        <a:t>HDMI*2</a:t>
                      </a:r>
                    </a:p>
                  </a:txBody>
                  <a:tcPr marL="68580" marR="68580"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23724978"/>
                  </a:ext>
                </a:extLst>
              </a:tr>
              <a:tr h="214612">
                <a:tc>
                  <a:txBody>
                    <a:bodyPr/>
                    <a:lstStyle/>
                    <a:p>
                      <a:pPr>
                        <a:lnSpc>
                          <a:spcPct val="100000"/>
                        </a:lnSpc>
                      </a:pPr>
                      <a:r>
                        <a:rPr lang="en-US" altLang="zh-TW" sz="1050" b="1" dirty="0">
                          <a:solidFill>
                            <a:schemeClr val="bg1"/>
                          </a:solidFill>
                        </a:rPr>
                        <a:t>LCM</a:t>
                      </a:r>
                      <a:endParaRPr lang="zh-TW" altLang="en-US" sz="1050" b="1" dirty="0">
                        <a:solidFill>
                          <a:schemeClr val="bg1"/>
                        </a:solidFill>
                      </a:endParaRPr>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olidFill>
                            <a:srgbClr val="FF0000"/>
                          </a:solidFill>
                          <a:sym typeface="Wingdings 2" panose="05020102010507070707" pitchFamily="18" charset="2"/>
                        </a:rPr>
                        <a:t>Yes,</a:t>
                      </a:r>
                      <a:r>
                        <a:rPr lang="en-US" altLang="zh-TW" sz="900" baseline="0" dirty="0">
                          <a:solidFill>
                            <a:srgbClr val="FF0000"/>
                          </a:solidFill>
                          <a:sym typeface="Wingdings 2" panose="05020102010507070707" pitchFamily="18" charset="2"/>
                        </a:rPr>
                        <a:t> OSD Menu</a:t>
                      </a:r>
                      <a:endParaRPr lang="zh-TW" altLang="en-US" sz="900" dirty="0">
                        <a:solidFill>
                          <a:srgbClr val="FF0000"/>
                        </a:solidFill>
                      </a:endParaRPr>
                    </a:p>
                  </a:txBody>
                  <a:tcPr marL="68580" marR="68580"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900" b="0" kern="1200" dirty="0">
                          <a:solidFill>
                            <a:schemeClr val="dk1"/>
                          </a:solidFill>
                          <a:latin typeface="+mn-lt"/>
                          <a:ea typeface="+mn-ea"/>
                          <a:cs typeface="+mn-cs"/>
                          <a:sym typeface="Wingdings 2" panose="05020102010507070707" pitchFamily="18" charset="2"/>
                        </a:rPr>
                        <a:t>NA</a:t>
                      </a:r>
                      <a:endParaRPr lang="zh-TW" altLang="en-US" sz="900" b="0" kern="1200" dirty="0">
                        <a:solidFill>
                          <a:schemeClr val="dk1"/>
                        </a:solidFill>
                        <a:latin typeface="+mn-lt"/>
                        <a:ea typeface="+mn-ea"/>
                        <a:cs typeface="+mn-cs"/>
                      </a:endParaRPr>
                    </a:p>
                  </a:txBody>
                  <a:tcPr marL="68580" marR="68580"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74943876"/>
                  </a:ext>
                </a:extLst>
              </a:tr>
              <a:tr h="321918">
                <a:tc>
                  <a:txBody>
                    <a:bodyPr/>
                    <a:lstStyle/>
                    <a:p>
                      <a:pPr>
                        <a:lnSpc>
                          <a:spcPct val="100000"/>
                        </a:lnSpc>
                      </a:pPr>
                      <a:r>
                        <a:rPr lang="en-US" altLang="zh-TW" sz="1050" b="1" dirty="0">
                          <a:solidFill>
                            <a:schemeClr val="bg1"/>
                          </a:solidFill>
                        </a:rPr>
                        <a:t>Built-in</a:t>
                      </a:r>
                      <a:r>
                        <a:rPr lang="en-US" altLang="zh-TW" sz="1050" b="1" baseline="0" dirty="0">
                          <a:solidFill>
                            <a:schemeClr val="bg1"/>
                          </a:solidFill>
                        </a:rPr>
                        <a:t> HD</a:t>
                      </a:r>
                      <a:endParaRPr lang="zh-TW" altLang="en-US" sz="1050" b="1" dirty="0">
                        <a:solidFill>
                          <a:schemeClr val="bg1"/>
                        </a:solidFill>
                      </a:endParaRPr>
                    </a:p>
                  </a:txBody>
                  <a:tcPr marL="68580" marR="68580" marT="34290" marB="3429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olidFill>
                            <a:srgbClr val="FF0000"/>
                          </a:solidFill>
                          <a:sym typeface="Wingdings 2" panose="05020102010507070707" pitchFamily="18" charset="2"/>
                        </a:rPr>
                        <a:t>Built-in</a:t>
                      </a:r>
                      <a:r>
                        <a:rPr lang="en-US" altLang="zh-TW" sz="900" baseline="0" dirty="0">
                          <a:solidFill>
                            <a:srgbClr val="FF0000"/>
                          </a:solidFill>
                          <a:sym typeface="Wingdings 2" panose="05020102010507070707" pitchFamily="18" charset="2"/>
                        </a:rPr>
                        <a:t> </a:t>
                      </a:r>
                      <a:r>
                        <a:rPr lang="en-US" altLang="zh-TW" sz="900" dirty="0">
                          <a:solidFill>
                            <a:srgbClr val="FF0000"/>
                          </a:solidFill>
                          <a:sym typeface="Wingdings 2" panose="05020102010507070707" pitchFamily="18" charset="2"/>
                        </a:rPr>
                        <a:t>SATA 2TB HDD</a:t>
                      </a:r>
                    </a:p>
                  </a:txBody>
                  <a:tcPr marL="68580" marR="68580"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ym typeface="Wingdings 2" panose="05020102010507070707" pitchFamily="18" charset="2"/>
                        </a:rPr>
                        <a:t>Standard: SATA 1TB HDD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ym typeface="Wingdings 2" panose="05020102010507070707" pitchFamily="18" charset="2"/>
                        </a:rPr>
                        <a:t>Optional:</a:t>
                      </a:r>
                      <a:r>
                        <a:rPr lang="en-US" altLang="zh-TW" sz="900" baseline="0" dirty="0">
                          <a:sym typeface="Wingdings 2" panose="05020102010507070707" pitchFamily="18" charset="2"/>
                        </a:rPr>
                        <a:t> SATA 2TB HDD</a:t>
                      </a:r>
                      <a:endParaRPr lang="zh-TW" altLang="en-US" sz="900" dirty="0"/>
                    </a:p>
                  </a:txBody>
                  <a:tcPr marL="68580" marR="68580"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34240560"/>
                  </a:ext>
                </a:extLst>
              </a:tr>
              <a:tr h="214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050" b="1" dirty="0">
                          <a:solidFill>
                            <a:schemeClr val="bg1"/>
                          </a:solidFill>
                        </a:rPr>
                        <a:t>Streaming</a:t>
                      </a:r>
                      <a:endParaRPr lang="zh-TW" altLang="en-US" sz="1050" b="1" dirty="0">
                        <a:solidFill>
                          <a:schemeClr val="bg1"/>
                        </a:solidFill>
                      </a:endParaRPr>
                    </a:p>
                  </a:txBody>
                  <a:tcPr marL="68580" marR="68580" marT="34290" marB="34290" anchor="ctr">
                    <a:lnT w="9525" cap="flat" cmpd="sng" algn="ctr">
                      <a:solidFill>
                        <a:schemeClr val="bg1"/>
                      </a:solidFill>
                      <a:prstDash val="solid"/>
                      <a:round/>
                      <a:headEnd type="none" w="med" len="med"/>
                      <a:tailEnd type="none" w="med" len="med"/>
                    </a:lnT>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ym typeface="Wingdings 2" panose="05020102010507070707" pitchFamily="18" charset="2"/>
                        </a:rPr>
                        <a:t>RTSP / RTP</a:t>
                      </a:r>
                      <a:r>
                        <a:rPr lang="en-US" altLang="zh-TW" sz="900" baseline="0" dirty="0">
                          <a:sym typeface="Wingdings 2" panose="05020102010507070707" pitchFamily="18" charset="2"/>
                        </a:rPr>
                        <a:t> / RTMP / RTMPS / </a:t>
                      </a:r>
                      <a:r>
                        <a:rPr lang="en-US" altLang="zh-TW" sz="900" baseline="0" dirty="0">
                          <a:solidFill>
                            <a:srgbClr val="FF0000"/>
                          </a:solidFill>
                          <a:sym typeface="Wingdings 2" panose="05020102010507070707" pitchFamily="18" charset="2"/>
                        </a:rPr>
                        <a:t>SRT</a:t>
                      </a:r>
                      <a:endParaRPr lang="zh-TW" altLang="en-US" sz="900" dirty="0">
                        <a:solidFill>
                          <a:srgbClr val="FF0000"/>
                        </a:solidFill>
                      </a:endParaRPr>
                    </a:p>
                  </a:txBody>
                  <a:tcPr marL="68580" marR="68580"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900" dirty="0">
                          <a:sym typeface="Wingdings 2" panose="05020102010507070707" pitchFamily="18" charset="2"/>
                        </a:rPr>
                        <a:t>RTSP / RTP</a:t>
                      </a:r>
                      <a:r>
                        <a:rPr lang="en-US" altLang="zh-TW" sz="900" baseline="0" dirty="0">
                          <a:sym typeface="Wingdings 2" panose="05020102010507070707" pitchFamily="18" charset="2"/>
                        </a:rPr>
                        <a:t> / RTMP / RTMPS</a:t>
                      </a:r>
                      <a:endParaRPr lang="zh-TW" altLang="en-US" sz="900" dirty="0"/>
                    </a:p>
                  </a:txBody>
                  <a:tcPr marL="68580" marR="68580"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527309849"/>
                  </a:ext>
                </a:extLst>
              </a:tr>
            </a:tbl>
          </a:graphicData>
        </a:graphic>
      </p:graphicFrame>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t="35981" b="37975"/>
          <a:stretch/>
        </p:blipFill>
        <p:spPr>
          <a:xfrm>
            <a:off x="6100160" y="999375"/>
            <a:ext cx="2284037" cy="470042"/>
          </a:xfrm>
          <a:prstGeom prst="rect">
            <a:avLst/>
          </a:prstGeom>
        </p:spPr>
      </p:pic>
      <p:sp>
        <p:nvSpPr>
          <p:cNvPr id="6" name="文字版面配置區 2"/>
          <p:cNvSpPr txBox="1">
            <a:spLocks/>
          </p:cNvSpPr>
          <p:nvPr/>
        </p:nvSpPr>
        <p:spPr>
          <a:xfrm>
            <a:off x="6567491" y="1345788"/>
            <a:ext cx="1349374" cy="3244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800" b="1" dirty="0">
                <a:solidFill>
                  <a:schemeClr val="tx1">
                    <a:lumMod val="75000"/>
                    <a:lumOff val="25000"/>
                  </a:schemeClr>
                </a:solidFill>
              </a:rPr>
              <a:t>LC200</a:t>
            </a:r>
            <a:endParaRPr lang="zh-TW" altLang="en-US" sz="1800" b="1" dirty="0">
              <a:solidFill>
                <a:schemeClr val="tx1">
                  <a:lumMod val="75000"/>
                  <a:lumOff val="25000"/>
                </a:schemeClr>
              </a:solidFill>
            </a:endParaRPr>
          </a:p>
        </p:txBody>
      </p:sp>
      <p:sp>
        <p:nvSpPr>
          <p:cNvPr id="7" name="文字方塊 6"/>
          <p:cNvSpPr txBox="1"/>
          <p:nvPr/>
        </p:nvSpPr>
        <p:spPr>
          <a:xfrm>
            <a:off x="434637" y="4783166"/>
            <a:ext cx="2263140" cy="246221"/>
          </a:xfrm>
          <a:prstGeom prst="rect">
            <a:avLst/>
          </a:prstGeom>
          <a:noFill/>
        </p:spPr>
        <p:txBody>
          <a:bodyPr wrap="square" rtlCol="0">
            <a:spAutoFit/>
          </a:bodyPr>
          <a:lstStyle/>
          <a:p>
            <a:r>
              <a:rPr lang="zh-TW" altLang="en-US" sz="1000" dirty="0">
                <a:solidFill>
                  <a:schemeClr val="tx1">
                    <a:lumMod val="50000"/>
                    <a:lumOff val="50000"/>
                  </a:schemeClr>
                </a:solidFill>
              </a:rPr>
              <a:t>*</a:t>
            </a:r>
            <a:r>
              <a:rPr lang="en-US" altLang="zh-TW" sz="1000" dirty="0">
                <a:solidFill>
                  <a:schemeClr val="tx1">
                    <a:lumMod val="50000"/>
                    <a:lumOff val="50000"/>
                  </a:schemeClr>
                </a:solidFill>
              </a:rPr>
              <a:t>Only available in special regions</a:t>
            </a:r>
            <a:endParaRPr lang="zh-TW" altLang="en-US" sz="1000" dirty="0">
              <a:solidFill>
                <a:schemeClr val="tx1">
                  <a:lumMod val="50000"/>
                  <a:lumOff val="50000"/>
                </a:schemeClr>
              </a:solidFill>
            </a:endParaRPr>
          </a:p>
        </p:txBody>
      </p:sp>
      <p:sp>
        <p:nvSpPr>
          <p:cNvPr id="15" name="文字方塊 14"/>
          <p:cNvSpPr txBox="1"/>
          <p:nvPr/>
        </p:nvSpPr>
        <p:spPr>
          <a:xfrm>
            <a:off x="434637" y="365622"/>
            <a:ext cx="3038973" cy="646331"/>
          </a:xfrm>
          <a:prstGeom prst="rect">
            <a:avLst/>
          </a:prstGeom>
          <a:noFill/>
        </p:spPr>
        <p:txBody>
          <a:bodyPr wrap="none" rtlCol="0">
            <a:spAutoFit/>
          </a:bodyPr>
          <a:lstStyle/>
          <a:p>
            <a:r>
              <a:rPr lang="en-US" sz="3600" b="1" dirty="0">
                <a:solidFill>
                  <a:srgbClr val="002060"/>
                </a:solidFill>
              </a:rPr>
              <a:t>Product Family</a:t>
            </a:r>
          </a:p>
        </p:txBody>
      </p:sp>
      <p:pic>
        <p:nvPicPr>
          <p:cNvPr id="9" name="圖片 8">
            <a:extLst>
              <a:ext uri="{FF2B5EF4-FFF2-40B4-BE49-F238E27FC236}">
                <a16:creationId xmlns:a16="http://schemas.microsoft.com/office/drawing/2014/main" id="{352293F7-B121-4EE8-88BA-095E0C2204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285" b="36444"/>
          <a:stretch/>
        </p:blipFill>
        <p:spPr>
          <a:xfrm>
            <a:off x="3638404" y="1018058"/>
            <a:ext cx="1810159" cy="288782"/>
          </a:xfrm>
          <a:prstGeom prst="rect">
            <a:avLst/>
          </a:prstGeom>
        </p:spPr>
      </p:pic>
    </p:spTree>
    <p:extLst>
      <p:ext uri="{BB962C8B-B14F-4D97-AF65-F5344CB8AC3E}">
        <p14:creationId xmlns:p14="http://schemas.microsoft.com/office/powerpoint/2010/main" val="227715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a:extLst>
              <a:ext uri="{FF2B5EF4-FFF2-40B4-BE49-F238E27FC236}">
                <a16:creationId xmlns:a16="http://schemas.microsoft.com/office/drawing/2014/main" id="{0A19F7B5-301F-48B0-8A77-99F9086A82B2}"/>
              </a:ext>
            </a:extLst>
          </p:cNvPr>
          <p:cNvPicPr>
            <a:picLocks noChangeAspect="1"/>
          </p:cNvPicPr>
          <p:nvPr/>
        </p:nvPicPr>
        <p:blipFill rotWithShape="1">
          <a:blip r:embed="rId2">
            <a:extLst>
              <a:ext uri="{28A0092B-C50C-407E-A947-70E740481C1C}">
                <a14:useLocalDpi xmlns:a14="http://schemas.microsoft.com/office/drawing/2010/main" val="0"/>
              </a:ext>
            </a:extLst>
          </a:blip>
          <a:srcRect t="39259" b="42370"/>
          <a:stretch/>
        </p:blipFill>
        <p:spPr>
          <a:xfrm>
            <a:off x="343752" y="2899682"/>
            <a:ext cx="8382095" cy="1154865"/>
          </a:xfrm>
          <a:prstGeom prst="rect">
            <a:avLst/>
          </a:prstGeom>
        </p:spPr>
      </p:pic>
      <p:grpSp>
        <p:nvGrpSpPr>
          <p:cNvPr id="3" name="群組 2"/>
          <p:cNvGrpSpPr/>
          <p:nvPr/>
        </p:nvGrpSpPr>
        <p:grpSpPr>
          <a:xfrm>
            <a:off x="699853" y="2390320"/>
            <a:ext cx="8318559" cy="2173589"/>
            <a:chOff x="1619956" y="2135326"/>
            <a:chExt cx="6509688" cy="1700942"/>
          </a:xfrm>
        </p:grpSpPr>
        <p:sp>
          <p:nvSpPr>
            <p:cNvPr id="5" name="文字方塊 4"/>
            <p:cNvSpPr txBox="1"/>
            <p:nvPr/>
          </p:nvSpPr>
          <p:spPr>
            <a:xfrm>
              <a:off x="3807882" y="2135326"/>
              <a:ext cx="1369569" cy="216766"/>
            </a:xfrm>
            <a:prstGeom prst="rect">
              <a:avLst/>
            </a:prstGeom>
            <a:noFill/>
          </p:spPr>
          <p:txBody>
            <a:bodyPr wrap="square" rtlCol="0">
              <a:spAutoFit/>
            </a:bodyPr>
            <a:lstStyle/>
            <a:p>
              <a:pPr algn="r"/>
              <a:r>
                <a:rPr lang="en-US" altLang="zh-TW" sz="1200" dirty="0">
                  <a:solidFill>
                    <a:srgbClr val="0062AC"/>
                  </a:solidFill>
                  <a:latin typeface="+mn-lt"/>
                </a:rPr>
                <a:t>Record and Stream</a:t>
              </a:r>
              <a:endParaRPr lang="zh-TW" altLang="en-US" sz="1200" dirty="0">
                <a:solidFill>
                  <a:srgbClr val="0062AC"/>
                </a:solidFill>
                <a:latin typeface="+mn-lt"/>
              </a:endParaRPr>
            </a:p>
          </p:txBody>
        </p:sp>
        <p:cxnSp>
          <p:nvCxnSpPr>
            <p:cNvPr id="6" name="直線單箭頭接點 5"/>
            <p:cNvCxnSpPr/>
            <p:nvPr/>
          </p:nvCxnSpPr>
          <p:spPr>
            <a:xfrm>
              <a:off x="5468184" y="3146618"/>
              <a:ext cx="0" cy="584522"/>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5477137" y="3610549"/>
              <a:ext cx="1545391" cy="216766"/>
            </a:xfrm>
            <a:prstGeom prst="rect">
              <a:avLst/>
            </a:prstGeom>
            <a:noFill/>
          </p:spPr>
          <p:txBody>
            <a:bodyPr wrap="square" rtlCol="0">
              <a:spAutoFit/>
            </a:bodyPr>
            <a:lstStyle/>
            <a:p>
              <a:r>
                <a:rPr lang="en-US" altLang="zh-TW" sz="1200" dirty="0">
                  <a:solidFill>
                    <a:srgbClr val="0062AC"/>
                  </a:solidFill>
                  <a:latin typeface="+mn-lt"/>
                </a:rPr>
                <a:t>Source/Layout Switch</a:t>
              </a:r>
              <a:endParaRPr lang="zh-TW" altLang="en-US" sz="1200" dirty="0">
                <a:solidFill>
                  <a:srgbClr val="0062AC"/>
                </a:solidFill>
                <a:latin typeface="+mn-lt"/>
              </a:endParaRPr>
            </a:p>
          </p:txBody>
        </p:sp>
        <p:sp>
          <p:nvSpPr>
            <p:cNvPr id="8" name="文字方塊 7"/>
            <p:cNvSpPr txBox="1"/>
            <p:nvPr/>
          </p:nvSpPr>
          <p:spPr>
            <a:xfrm>
              <a:off x="6087104" y="2153722"/>
              <a:ext cx="2042540" cy="216766"/>
            </a:xfrm>
            <a:prstGeom prst="rect">
              <a:avLst/>
            </a:prstGeom>
            <a:noFill/>
          </p:spPr>
          <p:txBody>
            <a:bodyPr wrap="square" rtlCol="0">
              <a:spAutoFit/>
            </a:bodyPr>
            <a:lstStyle/>
            <a:p>
              <a:r>
                <a:rPr lang="en-US" altLang="zh-TW" sz="1200" dirty="0">
                  <a:solidFill>
                    <a:srgbClr val="0062AC"/>
                  </a:solidFill>
                  <a:latin typeface="+mn-lt"/>
                </a:rPr>
                <a:t>Power/Standby/Reboot</a:t>
              </a:r>
              <a:endParaRPr lang="zh-TW" altLang="en-US" sz="1200" dirty="0">
                <a:solidFill>
                  <a:srgbClr val="0062AC"/>
                </a:solidFill>
                <a:latin typeface="+mn-lt"/>
              </a:endParaRPr>
            </a:p>
          </p:txBody>
        </p:sp>
        <p:cxnSp>
          <p:nvCxnSpPr>
            <p:cNvPr id="9" name="直線單箭頭接點 8"/>
            <p:cNvCxnSpPr/>
            <p:nvPr/>
          </p:nvCxnSpPr>
          <p:spPr>
            <a:xfrm flipV="1">
              <a:off x="5177453" y="2265359"/>
              <a:ext cx="0" cy="623658"/>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6087107" y="2265359"/>
              <a:ext cx="0" cy="623658"/>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6863983" y="3119264"/>
              <a:ext cx="0" cy="40477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855029" y="3403449"/>
              <a:ext cx="1233770" cy="216766"/>
            </a:xfrm>
            <a:prstGeom prst="rect">
              <a:avLst/>
            </a:prstGeom>
            <a:noFill/>
          </p:spPr>
          <p:txBody>
            <a:bodyPr wrap="square" rtlCol="0">
              <a:spAutoFit/>
            </a:bodyPr>
            <a:lstStyle/>
            <a:p>
              <a:r>
                <a:rPr lang="en-US" altLang="zh-TW" sz="1200" dirty="0">
                  <a:solidFill>
                    <a:srgbClr val="0062AC"/>
                  </a:solidFill>
                  <a:latin typeface="+mn-lt"/>
                </a:rPr>
                <a:t>USB 3.0/USB 2.0</a:t>
              </a:r>
              <a:endParaRPr lang="zh-TW" altLang="en-US" sz="1200" dirty="0">
                <a:solidFill>
                  <a:srgbClr val="0062AC"/>
                </a:solidFill>
                <a:latin typeface="+mn-lt"/>
              </a:endParaRPr>
            </a:p>
          </p:txBody>
        </p:sp>
        <p:cxnSp>
          <p:nvCxnSpPr>
            <p:cNvPr id="13" name="直線單箭頭接點 12"/>
            <p:cNvCxnSpPr/>
            <p:nvPr/>
          </p:nvCxnSpPr>
          <p:spPr>
            <a:xfrm>
              <a:off x="3321298" y="3028019"/>
              <a:ext cx="0" cy="70281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4732883" y="3028321"/>
              <a:ext cx="0" cy="70281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338415" y="3619502"/>
              <a:ext cx="1394468" cy="216766"/>
            </a:xfrm>
            <a:prstGeom prst="rect">
              <a:avLst/>
            </a:prstGeom>
            <a:noFill/>
          </p:spPr>
          <p:txBody>
            <a:bodyPr wrap="square" rtlCol="0">
              <a:spAutoFit/>
            </a:bodyPr>
            <a:lstStyle/>
            <a:p>
              <a:pPr algn="r"/>
              <a:r>
                <a:rPr lang="en-US" altLang="zh-TW" sz="1200" dirty="0">
                  <a:solidFill>
                    <a:srgbClr val="0062AC"/>
                  </a:solidFill>
                  <a:latin typeface="+mn-lt"/>
                </a:rPr>
                <a:t>Control Knob</a:t>
              </a:r>
              <a:endParaRPr lang="zh-TW" altLang="en-US" sz="1200" dirty="0">
                <a:solidFill>
                  <a:srgbClr val="0062AC"/>
                </a:solidFill>
                <a:latin typeface="+mn-lt"/>
              </a:endParaRPr>
            </a:p>
          </p:txBody>
        </p:sp>
        <p:sp>
          <p:nvSpPr>
            <p:cNvPr id="16" name="文字方塊 15"/>
            <p:cNvSpPr txBox="1"/>
            <p:nvPr/>
          </p:nvSpPr>
          <p:spPr>
            <a:xfrm>
              <a:off x="1926830" y="3592640"/>
              <a:ext cx="1394468" cy="216766"/>
            </a:xfrm>
            <a:prstGeom prst="rect">
              <a:avLst/>
            </a:prstGeom>
            <a:noFill/>
          </p:spPr>
          <p:txBody>
            <a:bodyPr wrap="square" rtlCol="0">
              <a:spAutoFit/>
            </a:bodyPr>
            <a:lstStyle/>
            <a:p>
              <a:pPr algn="r"/>
              <a:r>
                <a:rPr lang="en-US" altLang="zh-TW" sz="1200" dirty="0">
                  <a:solidFill>
                    <a:srgbClr val="0062AC"/>
                  </a:solidFill>
                  <a:latin typeface="+mn-lt"/>
                </a:rPr>
                <a:t>Status Screen</a:t>
              </a:r>
              <a:endParaRPr lang="zh-TW" altLang="en-US" sz="1200" dirty="0">
                <a:solidFill>
                  <a:srgbClr val="0062AC"/>
                </a:solidFill>
                <a:latin typeface="+mn-lt"/>
              </a:endParaRPr>
            </a:p>
          </p:txBody>
        </p:sp>
        <p:sp>
          <p:nvSpPr>
            <p:cNvPr id="17" name="文字方塊 16"/>
            <p:cNvSpPr txBox="1"/>
            <p:nvPr/>
          </p:nvSpPr>
          <p:spPr>
            <a:xfrm>
              <a:off x="1619956" y="2167352"/>
              <a:ext cx="1231984" cy="216766"/>
            </a:xfrm>
            <a:prstGeom prst="rect">
              <a:avLst/>
            </a:prstGeom>
            <a:noFill/>
          </p:spPr>
          <p:txBody>
            <a:bodyPr wrap="square" rtlCol="0">
              <a:spAutoFit/>
            </a:bodyPr>
            <a:lstStyle/>
            <a:p>
              <a:pPr algn="r"/>
              <a:r>
                <a:rPr lang="en-US" altLang="zh-TW" sz="1200" dirty="0">
                  <a:solidFill>
                    <a:srgbClr val="0062AC"/>
                  </a:solidFill>
                  <a:latin typeface="+mn-lt"/>
                </a:rPr>
                <a:t>Built-in 2TB HDD</a:t>
              </a:r>
              <a:endParaRPr lang="zh-TW" altLang="en-US" sz="1200" dirty="0">
                <a:solidFill>
                  <a:srgbClr val="0062AC"/>
                </a:solidFill>
                <a:latin typeface="+mn-lt"/>
              </a:endParaRPr>
            </a:p>
          </p:txBody>
        </p:sp>
        <p:cxnSp>
          <p:nvCxnSpPr>
            <p:cNvPr id="18" name="直線單箭頭接點 17"/>
            <p:cNvCxnSpPr/>
            <p:nvPr/>
          </p:nvCxnSpPr>
          <p:spPr>
            <a:xfrm flipV="1">
              <a:off x="2851940" y="2258251"/>
              <a:ext cx="0" cy="428038"/>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2" name="文字方塊 21"/>
          <p:cNvSpPr txBox="1"/>
          <p:nvPr/>
        </p:nvSpPr>
        <p:spPr>
          <a:xfrm>
            <a:off x="387275" y="303033"/>
            <a:ext cx="4248984" cy="1077218"/>
          </a:xfrm>
          <a:prstGeom prst="rect">
            <a:avLst/>
          </a:prstGeom>
          <a:noFill/>
        </p:spPr>
        <p:txBody>
          <a:bodyPr wrap="none" rtlCol="0">
            <a:spAutoFit/>
          </a:bodyPr>
          <a:lstStyle/>
          <a:p>
            <a:r>
              <a:rPr lang="en-US" sz="2000" b="1" dirty="0">
                <a:solidFill>
                  <a:srgbClr val="00B0F0"/>
                </a:solidFill>
              </a:rPr>
              <a:t>Product I/O</a:t>
            </a:r>
          </a:p>
          <a:p>
            <a:r>
              <a:rPr lang="en-US" sz="4400" b="1" dirty="0">
                <a:solidFill>
                  <a:srgbClr val="002060"/>
                </a:solidFill>
              </a:rPr>
              <a:t>LC100 Front View</a:t>
            </a:r>
          </a:p>
        </p:txBody>
      </p:sp>
    </p:spTree>
    <p:extLst>
      <p:ext uri="{BB962C8B-B14F-4D97-AF65-F5344CB8AC3E}">
        <p14:creationId xmlns:p14="http://schemas.microsoft.com/office/powerpoint/2010/main" val="381899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8518C78-943C-4BC9-B063-2C9A96341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38" y="1888147"/>
            <a:ext cx="9766059" cy="3255353"/>
          </a:xfrm>
          <a:prstGeom prst="rect">
            <a:avLst/>
          </a:prstGeom>
        </p:spPr>
      </p:pic>
      <p:grpSp>
        <p:nvGrpSpPr>
          <p:cNvPr id="5" name="群組 4"/>
          <p:cNvGrpSpPr/>
          <p:nvPr/>
        </p:nvGrpSpPr>
        <p:grpSpPr>
          <a:xfrm>
            <a:off x="-371136" y="1869320"/>
            <a:ext cx="8817709" cy="2948025"/>
            <a:chOff x="1071848" y="2294741"/>
            <a:chExt cx="7420894" cy="2131784"/>
          </a:xfrm>
        </p:grpSpPr>
        <p:cxnSp>
          <p:nvCxnSpPr>
            <p:cNvPr id="7" name="直線單箭頭接點 6"/>
            <p:cNvCxnSpPr/>
            <p:nvPr/>
          </p:nvCxnSpPr>
          <p:spPr>
            <a:xfrm flipV="1">
              <a:off x="2239233" y="2712591"/>
              <a:ext cx="0" cy="568386"/>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2242266" y="2610076"/>
              <a:ext cx="1146578" cy="200304"/>
            </a:xfrm>
            <a:prstGeom prst="rect">
              <a:avLst/>
            </a:prstGeom>
            <a:noFill/>
          </p:spPr>
          <p:txBody>
            <a:bodyPr wrap="square" rtlCol="0">
              <a:spAutoFit/>
            </a:bodyPr>
            <a:lstStyle/>
            <a:p>
              <a:r>
                <a:rPr lang="en-US" altLang="zh-TW" sz="1200" dirty="0">
                  <a:solidFill>
                    <a:srgbClr val="0062AC"/>
                  </a:solidFill>
                  <a:latin typeface="+mn-lt"/>
                </a:rPr>
                <a:t>HDMI/SDI IN 1 </a:t>
              </a:r>
              <a:endParaRPr lang="zh-TW" altLang="en-US" sz="1200" dirty="0">
                <a:solidFill>
                  <a:srgbClr val="0062AC"/>
                </a:solidFill>
                <a:latin typeface="+mn-lt"/>
              </a:endParaRPr>
            </a:p>
          </p:txBody>
        </p:sp>
        <p:cxnSp>
          <p:nvCxnSpPr>
            <p:cNvPr id="9" name="直線單箭頭接點 8"/>
            <p:cNvCxnSpPr>
              <a:endCxn id="13" idx="1"/>
            </p:cNvCxnSpPr>
            <p:nvPr/>
          </p:nvCxnSpPr>
          <p:spPr>
            <a:xfrm>
              <a:off x="3040782" y="3599193"/>
              <a:ext cx="0" cy="470806"/>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1071848" y="3959148"/>
              <a:ext cx="1972108" cy="467377"/>
            </a:xfrm>
            <a:prstGeom prst="rect">
              <a:avLst/>
            </a:prstGeom>
            <a:noFill/>
          </p:spPr>
          <p:txBody>
            <a:bodyPr wrap="square" rtlCol="0">
              <a:spAutoFit/>
            </a:bodyPr>
            <a:lstStyle/>
            <a:p>
              <a:pPr algn="r"/>
              <a:r>
                <a:rPr lang="en-US" altLang="zh-TW" sz="1200" dirty="0">
                  <a:solidFill>
                    <a:srgbClr val="0062AC"/>
                  </a:solidFill>
                  <a:latin typeface="+mn-lt"/>
                </a:rPr>
                <a:t>HDMI Pass-Through</a:t>
              </a:r>
              <a:br>
                <a:rPr lang="en-US" altLang="zh-TW" sz="1200" dirty="0">
                  <a:solidFill>
                    <a:srgbClr val="0062AC"/>
                  </a:solidFill>
                  <a:latin typeface="+mn-lt"/>
                </a:rPr>
              </a:br>
              <a:r>
                <a:rPr lang="en-US" altLang="zh-TW" sz="1200" dirty="0">
                  <a:solidFill>
                    <a:srgbClr val="0062AC"/>
                  </a:solidFill>
                  <a:latin typeface="+mn-lt"/>
                </a:rPr>
                <a:t>(Direct Output from </a:t>
              </a:r>
            </a:p>
            <a:p>
              <a:pPr algn="r"/>
              <a:r>
                <a:rPr lang="en-US" altLang="zh-TW" sz="1200" dirty="0">
                  <a:solidFill>
                    <a:srgbClr val="0062AC"/>
                  </a:solidFill>
                  <a:latin typeface="+mn-lt"/>
                </a:rPr>
                <a:t>HDMI IN 1)</a:t>
              </a:r>
              <a:endParaRPr lang="zh-TW" altLang="en-US" sz="1200" dirty="0">
                <a:solidFill>
                  <a:srgbClr val="0062AC"/>
                </a:solidFill>
                <a:latin typeface="+mn-lt"/>
              </a:endParaRPr>
            </a:p>
          </p:txBody>
        </p:sp>
        <p:cxnSp>
          <p:nvCxnSpPr>
            <p:cNvPr id="11" name="直線單箭頭接點 10"/>
            <p:cNvCxnSpPr/>
            <p:nvPr/>
          </p:nvCxnSpPr>
          <p:spPr>
            <a:xfrm>
              <a:off x="4094135" y="3579776"/>
              <a:ext cx="0" cy="49699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4463704" y="3579776"/>
              <a:ext cx="0" cy="49699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040782" y="3969846"/>
              <a:ext cx="1053353" cy="200304"/>
            </a:xfrm>
            <a:prstGeom prst="rect">
              <a:avLst/>
            </a:prstGeom>
            <a:noFill/>
          </p:spPr>
          <p:txBody>
            <a:bodyPr wrap="square" rtlCol="0">
              <a:spAutoFit/>
            </a:bodyPr>
            <a:lstStyle/>
            <a:p>
              <a:pPr algn="r"/>
              <a:r>
                <a:rPr lang="en-US" altLang="zh-TW" sz="1200" dirty="0">
                  <a:solidFill>
                    <a:srgbClr val="0062AC"/>
                  </a:solidFill>
                  <a:latin typeface="+mn-lt"/>
                </a:rPr>
                <a:t>Program Out</a:t>
              </a:r>
              <a:endParaRPr lang="zh-TW" altLang="en-US" sz="1200" dirty="0">
                <a:solidFill>
                  <a:srgbClr val="0062AC"/>
                </a:solidFill>
                <a:latin typeface="+mn-lt"/>
              </a:endParaRPr>
            </a:p>
          </p:txBody>
        </p:sp>
        <p:sp>
          <p:nvSpPr>
            <p:cNvPr id="14" name="文字方塊 13"/>
            <p:cNvSpPr txBox="1"/>
            <p:nvPr/>
          </p:nvSpPr>
          <p:spPr>
            <a:xfrm>
              <a:off x="4463704" y="3964241"/>
              <a:ext cx="1476448" cy="333840"/>
            </a:xfrm>
            <a:prstGeom prst="rect">
              <a:avLst/>
            </a:prstGeom>
            <a:noFill/>
          </p:spPr>
          <p:txBody>
            <a:bodyPr wrap="square" rtlCol="0">
              <a:spAutoFit/>
            </a:bodyPr>
            <a:lstStyle/>
            <a:p>
              <a:r>
                <a:rPr lang="en-US" altLang="zh-TW" sz="1200" dirty="0">
                  <a:solidFill>
                    <a:srgbClr val="0062AC"/>
                  </a:solidFill>
                  <a:latin typeface="+mn-lt"/>
                </a:rPr>
                <a:t>Multi-view Onboard Director Out</a:t>
              </a:r>
              <a:endParaRPr lang="zh-TW" altLang="en-US" sz="1200" dirty="0">
                <a:solidFill>
                  <a:srgbClr val="0062AC"/>
                </a:solidFill>
                <a:latin typeface="+mn-lt"/>
              </a:endParaRPr>
            </a:p>
          </p:txBody>
        </p:sp>
        <p:cxnSp>
          <p:nvCxnSpPr>
            <p:cNvPr id="15" name="直線單箭頭接點 14"/>
            <p:cNvCxnSpPr/>
            <p:nvPr/>
          </p:nvCxnSpPr>
          <p:spPr>
            <a:xfrm flipV="1">
              <a:off x="4829299" y="2387600"/>
              <a:ext cx="0" cy="1186244"/>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5148064" y="2387600"/>
              <a:ext cx="0" cy="1186534"/>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4037212" y="2308355"/>
              <a:ext cx="792088" cy="200304"/>
            </a:xfrm>
            <a:prstGeom prst="rect">
              <a:avLst/>
            </a:prstGeom>
            <a:noFill/>
          </p:spPr>
          <p:txBody>
            <a:bodyPr wrap="square" rtlCol="0">
              <a:spAutoFit/>
            </a:bodyPr>
            <a:lstStyle/>
            <a:p>
              <a:pPr algn="r"/>
              <a:r>
                <a:rPr lang="en-US" altLang="zh-TW" sz="1200" dirty="0">
                  <a:solidFill>
                    <a:srgbClr val="0062AC"/>
                  </a:solidFill>
                  <a:latin typeface="+mn-lt"/>
                </a:rPr>
                <a:t>USB 3.0</a:t>
              </a:r>
              <a:endParaRPr lang="zh-TW" altLang="en-US" sz="1200" dirty="0">
                <a:solidFill>
                  <a:srgbClr val="0062AC"/>
                </a:solidFill>
                <a:latin typeface="+mn-lt"/>
              </a:endParaRPr>
            </a:p>
          </p:txBody>
        </p:sp>
        <p:sp>
          <p:nvSpPr>
            <p:cNvPr id="18" name="文字方塊 17"/>
            <p:cNvSpPr txBox="1"/>
            <p:nvPr/>
          </p:nvSpPr>
          <p:spPr>
            <a:xfrm>
              <a:off x="5148064" y="2294741"/>
              <a:ext cx="792088" cy="200304"/>
            </a:xfrm>
            <a:prstGeom prst="rect">
              <a:avLst/>
            </a:prstGeom>
            <a:noFill/>
          </p:spPr>
          <p:txBody>
            <a:bodyPr wrap="square" rtlCol="0">
              <a:spAutoFit/>
            </a:bodyPr>
            <a:lstStyle/>
            <a:p>
              <a:r>
                <a:rPr lang="en-US" altLang="zh-TW" sz="1200" dirty="0">
                  <a:solidFill>
                    <a:srgbClr val="0062AC"/>
                  </a:solidFill>
                  <a:latin typeface="+mn-lt"/>
                </a:rPr>
                <a:t>Ethernet</a:t>
              </a:r>
              <a:endParaRPr lang="zh-TW" altLang="en-US" sz="1200" dirty="0">
                <a:solidFill>
                  <a:srgbClr val="0062AC"/>
                </a:solidFill>
                <a:latin typeface="+mn-lt"/>
              </a:endParaRPr>
            </a:p>
          </p:txBody>
        </p:sp>
        <p:cxnSp>
          <p:nvCxnSpPr>
            <p:cNvPr id="19" name="直線單箭頭接點 18"/>
            <p:cNvCxnSpPr/>
            <p:nvPr/>
          </p:nvCxnSpPr>
          <p:spPr>
            <a:xfrm flipV="1">
              <a:off x="5815359" y="2854265"/>
              <a:ext cx="0" cy="60920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6504311" y="2851090"/>
              <a:ext cx="0" cy="609209"/>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474129" y="2595984"/>
              <a:ext cx="1419646" cy="200304"/>
            </a:xfrm>
            <a:prstGeom prst="rect">
              <a:avLst/>
            </a:prstGeom>
            <a:noFill/>
          </p:spPr>
          <p:txBody>
            <a:bodyPr wrap="square" rtlCol="0">
              <a:spAutoFit/>
            </a:bodyPr>
            <a:lstStyle/>
            <a:p>
              <a:pPr algn="ctr"/>
              <a:r>
                <a:rPr lang="en-US" altLang="zh-TW" sz="1200" dirty="0">
                  <a:solidFill>
                    <a:srgbClr val="0062AC"/>
                  </a:solidFill>
                  <a:latin typeface="+mn-lt"/>
                </a:rPr>
                <a:t>XLR Balanced Audio</a:t>
              </a:r>
              <a:endParaRPr lang="zh-TW" altLang="en-US" sz="1200" dirty="0">
                <a:solidFill>
                  <a:srgbClr val="0062AC"/>
                </a:solidFill>
                <a:latin typeface="+mn-lt"/>
              </a:endParaRPr>
            </a:p>
          </p:txBody>
        </p:sp>
        <p:cxnSp>
          <p:nvCxnSpPr>
            <p:cNvPr id="22" name="直線單箭頭接點 21"/>
            <p:cNvCxnSpPr/>
            <p:nvPr/>
          </p:nvCxnSpPr>
          <p:spPr>
            <a:xfrm>
              <a:off x="7020272" y="3569773"/>
              <a:ext cx="0" cy="496997"/>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7016294" y="3964241"/>
              <a:ext cx="1476448" cy="200304"/>
            </a:xfrm>
            <a:prstGeom prst="rect">
              <a:avLst/>
            </a:prstGeom>
            <a:noFill/>
          </p:spPr>
          <p:txBody>
            <a:bodyPr wrap="square" rtlCol="0">
              <a:spAutoFit/>
            </a:bodyPr>
            <a:lstStyle/>
            <a:p>
              <a:r>
                <a:rPr lang="en-US" altLang="zh-TW" sz="1200" dirty="0">
                  <a:solidFill>
                    <a:srgbClr val="0062AC"/>
                  </a:solidFill>
                  <a:latin typeface="+mn-lt"/>
                </a:rPr>
                <a:t>Line In &amp; Line Out</a:t>
              </a:r>
              <a:endParaRPr lang="zh-TW" altLang="en-US" sz="1200" dirty="0">
                <a:solidFill>
                  <a:srgbClr val="0062AC"/>
                </a:solidFill>
                <a:latin typeface="+mn-lt"/>
              </a:endParaRPr>
            </a:p>
          </p:txBody>
        </p:sp>
        <p:cxnSp>
          <p:nvCxnSpPr>
            <p:cNvPr id="24" name="直線單箭頭接點 23"/>
            <p:cNvCxnSpPr/>
            <p:nvPr/>
          </p:nvCxnSpPr>
          <p:spPr>
            <a:xfrm flipV="1">
              <a:off x="3383091" y="2712589"/>
              <a:ext cx="0" cy="568386"/>
            </a:xfrm>
            <a:prstGeom prst="straightConnector1">
              <a:avLst/>
            </a:prstGeom>
            <a:ln>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3388843" y="2618108"/>
              <a:ext cx="1146578" cy="200304"/>
            </a:xfrm>
            <a:prstGeom prst="rect">
              <a:avLst/>
            </a:prstGeom>
            <a:noFill/>
          </p:spPr>
          <p:txBody>
            <a:bodyPr wrap="square" rtlCol="0">
              <a:spAutoFit/>
            </a:bodyPr>
            <a:lstStyle/>
            <a:p>
              <a:r>
                <a:rPr lang="en-US" altLang="zh-TW" sz="1200" dirty="0">
                  <a:solidFill>
                    <a:srgbClr val="0062AC"/>
                  </a:solidFill>
                  <a:latin typeface="+mn-lt"/>
                </a:rPr>
                <a:t>HDMI/SDI IN 2 </a:t>
              </a:r>
              <a:endParaRPr lang="zh-TW" altLang="en-US" sz="1200" dirty="0">
                <a:solidFill>
                  <a:srgbClr val="0062AC"/>
                </a:solidFill>
                <a:latin typeface="+mn-lt"/>
              </a:endParaRPr>
            </a:p>
          </p:txBody>
        </p:sp>
      </p:grpSp>
      <p:sp>
        <p:nvSpPr>
          <p:cNvPr id="26" name="文字方塊 25"/>
          <p:cNvSpPr txBox="1"/>
          <p:nvPr/>
        </p:nvSpPr>
        <p:spPr>
          <a:xfrm>
            <a:off x="387275" y="303033"/>
            <a:ext cx="4100803" cy="1077218"/>
          </a:xfrm>
          <a:prstGeom prst="rect">
            <a:avLst/>
          </a:prstGeom>
          <a:noFill/>
        </p:spPr>
        <p:txBody>
          <a:bodyPr wrap="none" rtlCol="0">
            <a:spAutoFit/>
          </a:bodyPr>
          <a:lstStyle/>
          <a:p>
            <a:r>
              <a:rPr lang="en-US" sz="2000" b="1" dirty="0">
                <a:solidFill>
                  <a:srgbClr val="00B0F0"/>
                </a:solidFill>
              </a:rPr>
              <a:t>Product I/O</a:t>
            </a:r>
          </a:p>
          <a:p>
            <a:r>
              <a:rPr lang="en-US" sz="4400" b="1" dirty="0">
                <a:solidFill>
                  <a:srgbClr val="002060"/>
                </a:solidFill>
              </a:rPr>
              <a:t>LC100 Back View</a:t>
            </a:r>
          </a:p>
        </p:txBody>
      </p:sp>
    </p:spTree>
    <p:extLst>
      <p:ext uri="{BB962C8B-B14F-4D97-AF65-F5344CB8AC3E}">
        <p14:creationId xmlns:p14="http://schemas.microsoft.com/office/powerpoint/2010/main" val="76163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792" y="1383806"/>
            <a:ext cx="2276086" cy="1643291"/>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75" y="1437129"/>
            <a:ext cx="2119957" cy="1589968"/>
          </a:xfrm>
          <a:prstGeom prst="rect">
            <a:avLst/>
          </a:prstGeom>
        </p:spPr>
      </p:pic>
      <p:sp>
        <p:nvSpPr>
          <p:cNvPr id="21" name="矩形 20"/>
          <p:cNvSpPr/>
          <p:nvPr/>
        </p:nvSpPr>
        <p:spPr>
          <a:xfrm>
            <a:off x="669823" y="3319593"/>
            <a:ext cx="2575787" cy="605294"/>
          </a:xfrm>
          <a:prstGeom prst="rect">
            <a:avLst/>
          </a:prstGeom>
        </p:spPr>
        <p:txBody>
          <a:bodyPr wrap="square">
            <a:spAutoFit/>
          </a:bodyPr>
          <a:lstStyle/>
          <a:p>
            <a:pPr>
              <a:lnSpc>
                <a:spcPts val="2000"/>
              </a:lnSpc>
            </a:pPr>
            <a:r>
              <a:rPr lang="en-US" altLang="zh-TW" sz="2200" b="1" dirty="0">
                <a:cs typeface="Calibri" panose="020F0502020204030204" pitchFamily="34" charset="0"/>
              </a:rPr>
              <a:t>Onboard GUI Director</a:t>
            </a:r>
          </a:p>
        </p:txBody>
      </p:sp>
      <p:cxnSp>
        <p:nvCxnSpPr>
          <p:cNvPr id="22" name="直線接點 21"/>
          <p:cNvCxnSpPr/>
          <p:nvPr/>
        </p:nvCxnSpPr>
        <p:spPr>
          <a:xfrm>
            <a:off x="580612" y="3319593"/>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69823" y="3924887"/>
            <a:ext cx="2512437" cy="861774"/>
          </a:xfrm>
          <a:prstGeom prst="rect">
            <a:avLst/>
          </a:prstGeom>
        </p:spPr>
        <p:txBody>
          <a:bodyPr wrap="square">
            <a:spAutoFit/>
          </a:bodyPr>
          <a:lstStyle/>
          <a:p>
            <a:r>
              <a:rPr lang="en-US" altLang="zh-TW" sz="1000" dirty="0">
                <a:solidFill>
                  <a:schemeClr val="tx1">
                    <a:lumMod val="65000"/>
                    <a:lumOff val="35000"/>
                  </a:schemeClr>
                </a:solidFill>
                <a:latin typeface="Arial" panose="020B0604020202020204" pitchFamily="34" charset="0"/>
                <a:cs typeface="Arial" panose="020B0604020202020204" pitchFamily="34" charset="0"/>
              </a:rPr>
              <a:t>Live control is incorporated into the device. Connect an HDMI screen to the LC100 to access the intuitive GUI. Sessions can be produced live or scheduled in advance.</a:t>
            </a:r>
          </a:p>
        </p:txBody>
      </p:sp>
      <p:sp>
        <p:nvSpPr>
          <p:cNvPr id="25" name="矩形 24"/>
          <p:cNvSpPr/>
          <p:nvPr/>
        </p:nvSpPr>
        <p:spPr>
          <a:xfrm>
            <a:off x="3472780" y="3309206"/>
            <a:ext cx="2575787" cy="615681"/>
          </a:xfrm>
          <a:prstGeom prst="rect">
            <a:avLst/>
          </a:prstGeom>
        </p:spPr>
        <p:txBody>
          <a:bodyPr wrap="square">
            <a:spAutoFit/>
          </a:bodyPr>
          <a:lstStyle/>
          <a:p>
            <a:pPr>
              <a:lnSpc>
                <a:spcPts val="2000"/>
              </a:lnSpc>
            </a:pPr>
            <a:r>
              <a:rPr lang="en-US" altLang="zh-TW" sz="2200" b="1" dirty="0">
                <a:cs typeface="Calibri" panose="020F0502020204030204" pitchFamily="34" charset="0"/>
              </a:rPr>
              <a:t>Live Pre-defined Scenes for Switching</a:t>
            </a:r>
          </a:p>
        </p:txBody>
      </p:sp>
      <p:sp>
        <p:nvSpPr>
          <p:cNvPr id="26" name="矩形 25"/>
          <p:cNvSpPr/>
          <p:nvPr/>
        </p:nvSpPr>
        <p:spPr>
          <a:xfrm>
            <a:off x="3504454" y="3924887"/>
            <a:ext cx="2512437" cy="1015663"/>
          </a:xfrm>
          <a:prstGeom prst="rect">
            <a:avLst/>
          </a:prstGeom>
        </p:spPr>
        <p:txBody>
          <a:bodyPr wrap="square">
            <a:spAutoFit/>
          </a:bodyPr>
          <a:lstStyle/>
          <a:p>
            <a:r>
              <a:rPr lang="en-US" altLang="zh-TW" sz="1000" dirty="0">
                <a:solidFill>
                  <a:schemeClr val="tx1">
                    <a:lumMod val="65000"/>
                    <a:lumOff val="35000"/>
                  </a:schemeClr>
                </a:solidFill>
                <a:latin typeface="Arial" panose="020B0604020202020204" pitchFamily="34" charset="0"/>
                <a:cs typeface="Arial" panose="020B0604020202020204" pitchFamily="34" charset="0"/>
              </a:rPr>
              <a:t>Build layout scenes that incorporate a variety of visual elements include split screen video, picture-in-picture, title/logo overlays, and background images. Activate and change layouts with the click of a mouse.</a:t>
            </a:r>
          </a:p>
        </p:txBody>
      </p:sp>
      <p:cxnSp>
        <p:nvCxnSpPr>
          <p:cNvPr id="27" name="直線接點 26"/>
          <p:cNvCxnSpPr/>
          <p:nvPr/>
        </p:nvCxnSpPr>
        <p:spPr>
          <a:xfrm>
            <a:off x="3439892" y="3318152"/>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552930" y="3318152"/>
            <a:ext cx="2575787" cy="615681"/>
          </a:xfrm>
          <a:prstGeom prst="rect">
            <a:avLst/>
          </a:prstGeom>
        </p:spPr>
        <p:txBody>
          <a:bodyPr wrap="square">
            <a:spAutoFit/>
          </a:bodyPr>
          <a:lstStyle/>
          <a:p>
            <a:pPr>
              <a:lnSpc>
                <a:spcPts val="2000"/>
              </a:lnSpc>
            </a:pPr>
            <a:r>
              <a:rPr lang="en-US" altLang="zh-TW" sz="2200" b="1" dirty="0">
                <a:cs typeface="Calibri" panose="020F0502020204030204" pitchFamily="34" charset="0"/>
              </a:rPr>
              <a:t>Program &amp; </a:t>
            </a:r>
          </a:p>
          <a:p>
            <a:pPr>
              <a:lnSpc>
                <a:spcPts val="2000"/>
              </a:lnSpc>
            </a:pPr>
            <a:r>
              <a:rPr lang="en-US" altLang="zh-TW" sz="2200" b="1" dirty="0">
                <a:cs typeface="Calibri" panose="020F0502020204030204" pitchFamily="34" charset="0"/>
              </a:rPr>
              <a:t>ISO Recording</a:t>
            </a:r>
          </a:p>
        </p:txBody>
      </p:sp>
      <p:cxnSp>
        <p:nvCxnSpPr>
          <p:cNvPr id="29" name="直線接點 28"/>
          <p:cNvCxnSpPr/>
          <p:nvPr/>
        </p:nvCxnSpPr>
        <p:spPr>
          <a:xfrm>
            <a:off x="6520042" y="3327098"/>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552930" y="3924887"/>
            <a:ext cx="2512437" cy="707886"/>
          </a:xfrm>
          <a:prstGeom prst="rect">
            <a:avLst/>
          </a:prstGeom>
        </p:spPr>
        <p:txBody>
          <a:bodyPr wrap="square">
            <a:spAutoFit/>
          </a:bodyPr>
          <a:lstStyle/>
          <a:p>
            <a:r>
              <a:rPr lang="en-US" altLang="zh-TW" sz="1000" dirty="0">
                <a:solidFill>
                  <a:schemeClr val="tx1">
                    <a:lumMod val="65000"/>
                    <a:lumOff val="35000"/>
                  </a:schemeClr>
                </a:solidFill>
                <a:latin typeface="Arial" panose="020B0604020202020204" pitchFamily="34" charset="0"/>
                <a:cs typeface="Arial" panose="020B0604020202020204" pitchFamily="34" charset="0"/>
              </a:rPr>
              <a:t>The LC100 records the mixed program-out video and captures two video inputs with independent audio. This simplifies media archiving and post-production.</a:t>
            </a:r>
          </a:p>
        </p:txBody>
      </p:sp>
      <p:sp>
        <p:nvSpPr>
          <p:cNvPr id="15" name="文字方塊 14"/>
          <p:cNvSpPr txBox="1"/>
          <p:nvPr/>
        </p:nvSpPr>
        <p:spPr>
          <a:xfrm>
            <a:off x="409212" y="303033"/>
            <a:ext cx="3626249" cy="769441"/>
          </a:xfrm>
          <a:prstGeom prst="rect">
            <a:avLst/>
          </a:prstGeom>
          <a:noFill/>
        </p:spPr>
        <p:txBody>
          <a:bodyPr wrap="none" rtlCol="0">
            <a:spAutoFit/>
          </a:bodyPr>
          <a:lstStyle/>
          <a:p>
            <a:r>
              <a:rPr lang="en-US" sz="4400" b="1" dirty="0">
                <a:solidFill>
                  <a:srgbClr val="002060"/>
                </a:solidFill>
              </a:rPr>
              <a:t>Key Features-1</a:t>
            </a:r>
          </a:p>
        </p:txBody>
      </p:sp>
      <p:pic>
        <p:nvPicPr>
          <p:cNvPr id="4" name="圖片 3">
            <a:extLst>
              <a:ext uri="{FF2B5EF4-FFF2-40B4-BE49-F238E27FC236}">
                <a16:creationId xmlns:a16="http://schemas.microsoft.com/office/drawing/2014/main" id="{62876C94-5D3C-4B04-97CC-5B3749A0AF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612" y="1290840"/>
            <a:ext cx="2400000" cy="1800000"/>
          </a:xfrm>
          <a:prstGeom prst="rect">
            <a:avLst/>
          </a:prstGeom>
        </p:spPr>
      </p:pic>
    </p:spTree>
    <p:extLst>
      <p:ext uri="{BB962C8B-B14F-4D97-AF65-F5344CB8AC3E}">
        <p14:creationId xmlns:p14="http://schemas.microsoft.com/office/powerpoint/2010/main" val="378830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5816" y="1177367"/>
            <a:ext cx="2761518" cy="2071138"/>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195" y="1234310"/>
            <a:ext cx="2742514" cy="2056886"/>
          </a:xfrm>
          <a:prstGeom prst="rect">
            <a:avLst/>
          </a:prstGeom>
        </p:spPr>
      </p:pic>
      <p:grpSp>
        <p:nvGrpSpPr>
          <p:cNvPr id="4" name="群組 3"/>
          <p:cNvGrpSpPr/>
          <p:nvPr/>
        </p:nvGrpSpPr>
        <p:grpSpPr>
          <a:xfrm>
            <a:off x="475130" y="3308523"/>
            <a:ext cx="2836684" cy="1518525"/>
            <a:chOff x="605759" y="2686178"/>
            <a:chExt cx="2836684" cy="1518525"/>
          </a:xfrm>
        </p:grpSpPr>
        <p:sp>
          <p:nvSpPr>
            <p:cNvPr id="5" name="矩形 4"/>
            <p:cNvSpPr/>
            <p:nvPr/>
          </p:nvSpPr>
          <p:spPr>
            <a:xfrm>
              <a:off x="639524" y="2686178"/>
              <a:ext cx="2802919" cy="707886"/>
            </a:xfrm>
            <a:prstGeom prst="rect">
              <a:avLst/>
            </a:prstGeom>
          </p:spPr>
          <p:txBody>
            <a:bodyPr wrap="square">
              <a:spAutoFit/>
            </a:bodyPr>
            <a:lstStyle/>
            <a:p>
              <a:pPr>
                <a:lnSpc>
                  <a:spcPts val="1600"/>
                </a:lnSpc>
              </a:pPr>
              <a:r>
                <a:rPr lang="en-US" altLang="zh-TW" b="1" dirty="0">
                  <a:cs typeface="Calibri" panose="020F0502020204030204" pitchFamily="34" charset="0"/>
                </a:rPr>
                <a:t>Deployment Tool </a:t>
              </a:r>
              <a:br>
                <a:rPr lang="en-US" altLang="zh-TW" b="1" dirty="0">
                  <a:cs typeface="Calibri" panose="020F0502020204030204" pitchFamily="34" charset="0"/>
                </a:rPr>
              </a:br>
              <a:r>
                <a:rPr lang="en-US" altLang="zh-TW" b="1" dirty="0">
                  <a:cs typeface="Calibri" panose="020F0502020204030204" pitchFamily="34" charset="0"/>
                </a:rPr>
                <a:t>for Remote Central Management</a:t>
              </a:r>
            </a:p>
          </p:txBody>
        </p:sp>
        <p:sp>
          <p:nvSpPr>
            <p:cNvPr id="6" name="矩形 5"/>
            <p:cNvSpPr/>
            <p:nvPr/>
          </p:nvSpPr>
          <p:spPr>
            <a:xfrm>
              <a:off x="643859" y="3342929"/>
              <a:ext cx="2679550" cy="861774"/>
            </a:xfrm>
            <a:prstGeom prst="rect">
              <a:avLst/>
            </a:prstGeom>
          </p:spPr>
          <p:txBody>
            <a:bodyPr wrap="square">
              <a:spAutoFit/>
            </a:bodyPr>
            <a:lstStyle/>
            <a:p>
              <a:r>
                <a:rPr lang="en-US" altLang="zh-TW" sz="1000" dirty="0">
                  <a:solidFill>
                    <a:schemeClr val="tx1">
                      <a:lumMod val="65000"/>
                      <a:lumOff val="35000"/>
                    </a:schemeClr>
                  </a:solidFill>
                  <a:latin typeface="Arial" panose="020B0604020202020204" pitchFamily="34" charset="0"/>
                  <a:cs typeface="Arial" panose="020B0604020202020204" pitchFamily="34" charset="0"/>
                </a:rPr>
                <a:t>The Lumens deployment software enables control, management, and administration of multiple LC100 units on the network. Administrators can remotely monitor device status, saving time and reducing costs.</a:t>
              </a:r>
            </a:p>
          </p:txBody>
        </p:sp>
        <p:cxnSp>
          <p:nvCxnSpPr>
            <p:cNvPr id="7" name="直線接點 6"/>
            <p:cNvCxnSpPr/>
            <p:nvPr/>
          </p:nvCxnSpPr>
          <p:spPr>
            <a:xfrm>
              <a:off x="605759" y="2701418"/>
              <a:ext cx="1" cy="608944"/>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grpSp>
        <p:nvGrpSpPr>
          <p:cNvPr id="8" name="群組 7"/>
          <p:cNvGrpSpPr/>
          <p:nvPr/>
        </p:nvGrpSpPr>
        <p:grpSpPr>
          <a:xfrm>
            <a:off x="3438659" y="3323269"/>
            <a:ext cx="2608675" cy="1317324"/>
            <a:chOff x="605760" y="2767080"/>
            <a:chExt cx="2608675" cy="1317324"/>
          </a:xfrm>
        </p:grpSpPr>
        <p:sp>
          <p:nvSpPr>
            <p:cNvPr id="9" name="矩形 8"/>
            <p:cNvSpPr/>
            <p:nvPr/>
          </p:nvSpPr>
          <p:spPr>
            <a:xfrm>
              <a:off x="638648" y="2767080"/>
              <a:ext cx="2575787" cy="348813"/>
            </a:xfrm>
            <a:prstGeom prst="rect">
              <a:avLst/>
            </a:prstGeom>
          </p:spPr>
          <p:txBody>
            <a:bodyPr wrap="square">
              <a:spAutoFit/>
            </a:bodyPr>
            <a:lstStyle/>
            <a:p>
              <a:pPr>
                <a:lnSpc>
                  <a:spcPts val="2000"/>
                </a:lnSpc>
              </a:pPr>
              <a:r>
                <a:rPr lang="en-US" altLang="zh-TW" sz="2200" b="1" dirty="0">
                  <a:cs typeface="Calibri" panose="020F0502020204030204" pitchFamily="34" charset="0"/>
                </a:rPr>
                <a:t>Intermission Scene </a:t>
              </a:r>
            </a:p>
          </p:txBody>
        </p:sp>
        <p:sp>
          <p:nvSpPr>
            <p:cNvPr id="10" name="矩形 9"/>
            <p:cNvSpPr/>
            <p:nvPr/>
          </p:nvSpPr>
          <p:spPr>
            <a:xfrm>
              <a:off x="655082" y="3376518"/>
              <a:ext cx="2512437" cy="707886"/>
            </a:xfrm>
            <a:prstGeom prst="rect">
              <a:avLst/>
            </a:prstGeom>
          </p:spPr>
          <p:txBody>
            <a:bodyPr wrap="square">
              <a:spAutoFit/>
            </a:bodyPr>
            <a:lstStyle/>
            <a:p>
              <a:r>
                <a:rPr lang="en-US" altLang="zh-TW" sz="1000" dirty="0">
                  <a:solidFill>
                    <a:schemeClr val="tx1">
                      <a:lumMod val="65000"/>
                      <a:lumOff val="35000"/>
                    </a:schemeClr>
                  </a:solidFill>
                  <a:latin typeface="Arial" panose="020B0604020202020204" pitchFamily="34" charset="0"/>
                  <a:cs typeface="Arial" panose="020B0604020202020204" pitchFamily="34" charset="0"/>
                </a:rPr>
                <a:t>Need a break time during the streaming session? Hit the coffee mark to display the break time page. Users can upload their own designed intermission screen</a:t>
              </a:r>
            </a:p>
          </p:txBody>
        </p:sp>
        <p:cxnSp>
          <p:nvCxnSpPr>
            <p:cNvPr id="11" name="直線接點 10"/>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sp>
        <p:nvSpPr>
          <p:cNvPr id="13" name="文字方塊 12"/>
          <p:cNvSpPr txBox="1"/>
          <p:nvPr/>
        </p:nvSpPr>
        <p:spPr>
          <a:xfrm>
            <a:off x="409212" y="303033"/>
            <a:ext cx="3626249" cy="769441"/>
          </a:xfrm>
          <a:prstGeom prst="rect">
            <a:avLst/>
          </a:prstGeom>
          <a:noFill/>
        </p:spPr>
        <p:txBody>
          <a:bodyPr wrap="none" rtlCol="0">
            <a:spAutoFit/>
          </a:bodyPr>
          <a:lstStyle/>
          <a:p>
            <a:r>
              <a:rPr lang="en-US" sz="4400" b="1" dirty="0">
                <a:solidFill>
                  <a:srgbClr val="002060"/>
                </a:solidFill>
              </a:rPr>
              <a:t>Key Features-</a:t>
            </a:r>
            <a:r>
              <a:rPr lang="en-US" altLang="zh-TW" sz="4400" b="1" dirty="0">
                <a:solidFill>
                  <a:srgbClr val="002060"/>
                </a:solidFill>
              </a:rPr>
              <a:t>2</a:t>
            </a:r>
            <a:endParaRPr lang="en-US" sz="4400" b="1" dirty="0">
              <a:solidFill>
                <a:srgbClr val="002060"/>
              </a:solidFill>
            </a:endParaRPr>
          </a:p>
        </p:txBody>
      </p:sp>
    </p:spTree>
    <p:extLst>
      <p:ext uri="{BB962C8B-B14F-4D97-AF65-F5344CB8AC3E}">
        <p14:creationId xmlns:p14="http://schemas.microsoft.com/office/powerpoint/2010/main" val="227351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2905958" y="1232561"/>
            <a:ext cx="1744502"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Lumens LC100</a:t>
            </a:r>
            <a:endParaRPr lang="zh-TW" altLang="en-US" sz="1400" b="1" dirty="0">
              <a:solidFill>
                <a:schemeClr val="tx1">
                  <a:lumMod val="75000"/>
                  <a:lumOff val="25000"/>
                </a:scheme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3139418231"/>
              </p:ext>
            </p:extLst>
          </p:nvPr>
        </p:nvGraphicFramePr>
        <p:xfrm>
          <a:off x="457668" y="1617879"/>
          <a:ext cx="8385583" cy="3362709"/>
        </p:xfrm>
        <a:graphic>
          <a:graphicData uri="http://schemas.openxmlformats.org/drawingml/2006/table">
            <a:tbl>
              <a:tblPr firstRow="1" bandRow="1">
                <a:tableStyleId>{5C22544A-7EE6-4342-B048-85BDC9FD1C3A}</a:tableStyleId>
              </a:tblPr>
              <a:tblGrid>
                <a:gridCol w="2423320">
                  <a:extLst>
                    <a:ext uri="{9D8B030D-6E8A-4147-A177-3AD203B41FA5}">
                      <a16:colId xmlns:a16="http://schemas.microsoft.com/office/drawing/2014/main" val="1781919465"/>
                    </a:ext>
                  </a:extLst>
                </a:gridCol>
                <a:gridCol w="1987421">
                  <a:extLst>
                    <a:ext uri="{9D8B030D-6E8A-4147-A177-3AD203B41FA5}">
                      <a16:colId xmlns:a16="http://schemas.microsoft.com/office/drawing/2014/main" val="3441630051"/>
                    </a:ext>
                  </a:extLst>
                </a:gridCol>
                <a:gridCol w="2077538">
                  <a:extLst>
                    <a:ext uri="{9D8B030D-6E8A-4147-A177-3AD203B41FA5}">
                      <a16:colId xmlns:a16="http://schemas.microsoft.com/office/drawing/2014/main" val="1116078100"/>
                    </a:ext>
                  </a:extLst>
                </a:gridCol>
                <a:gridCol w="1897304">
                  <a:extLst>
                    <a:ext uri="{9D8B030D-6E8A-4147-A177-3AD203B41FA5}">
                      <a16:colId xmlns:a16="http://schemas.microsoft.com/office/drawing/2014/main" val="2344728704"/>
                    </a:ext>
                  </a:extLst>
                </a:gridCol>
              </a:tblGrid>
              <a:tr h="211206">
                <a:tc>
                  <a:txBody>
                    <a:bodyPr/>
                    <a:lstStyle/>
                    <a:p>
                      <a:pPr algn="l" fontAlgn="ctr"/>
                      <a:r>
                        <a:rPr lang="en-US" altLang="zh-TW" sz="1000" b="1" i="0" u="none" strike="noStrike" dirty="0">
                          <a:solidFill>
                            <a:schemeClr val="bg1"/>
                          </a:solidFill>
                          <a:effectLst/>
                          <a:latin typeface="+mn-lt"/>
                          <a:ea typeface="新細明體" panose="02020500000000000000" pitchFamily="18" charset="-120"/>
                        </a:rPr>
                        <a:t>B&amp;H</a:t>
                      </a:r>
                      <a:r>
                        <a:rPr lang="en-US" sz="1000" b="1" i="0" u="none" strike="noStrike" dirty="0">
                          <a:solidFill>
                            <a:schemeClr val="bg1"/>
                          </a:solidFill>
                          <a:effectLst/>
                          <a:latin typeface="+mn-lt"/>
                          <a:ea typeface="新細明體" panose="02020500000000000000" pitchFamily="18" charset="-120"/>
                        </a:rPr>
                        <a:t> Price (USD$)</a:t>
                      </a:r>
                    </a:p>
                  </a:txBody>
                  <a:tcPr marL="36000" marR="36000" marT="36000" marB="36000" anchor="ctr">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baseline="0" dirty="0">
                          <a:solidFill>
                            <a:schemeClr val="accent2"/>
                          </a:solidFill>
                          <a:effectLst/>
                          <a:latin typeface="+mn-lt"/>
                          <a:ea typeface="新細明體" panose="02020500000000000000" pitchFamily="18" charset="-120"/>
                        </a:rPr>
                        <a:t>$3,250</a:t>
                      </a:r>
                    </a:p>
                  </a:txBody>
                  <a:tcPr marL="36000" marR="36000" marT="36000" marB="36000" anchor="ctr">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dirty="0">
                          <a:solidFill>
                            <a:schemeClr val="accent2"/>
                          </a:solidFill>
                          <a:effectLst/>
                          <a:latin typeface="+mn-lt"/>
                          <a:ea typeface="新細明體" panose="02020500000000000000" pitchFamily="18" charset="-120"/>
                        </a:rPr>
                        <a:t>$1,695</a:t>
                      </a:r>
                    </a:p>
                  </a:txBody>
                  <a:tcPr marL="36000" marR="36000" marT="36000" marB="36000" anchor="ctr">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dirty="0">
                          <a:solidFill>
                            <a:schemeClr val="accent2"/>
                          </a:solidFill>
                          <a:effectLst/>
                          <a:latin typeface="+mn-lt"/>
                          <a:ea typeface="新細明體" panose="02020500000000000000" pitchFamily="18" charset="-120"/>
                        </a:rPr>
                        <a:t>$4790</a:t>
                      </a:r>
                    </a:p>
                  </a:txBody>
                  <a:tcPr marL="36000" marR="36000" marT="36000" marB="36000" anchor="ctr">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38383326"/>
                  </a:ext>
                </a:extLst>
              </a:tr>
              <a:tr h="306789">
                <a:tc>
                  <a:txBody>
                    <a:bodyPr/>
                    <a:lstStyle/>
                    <a:p>
                      <a:pPr algn="l" fontAlgn="ctr"/>
                      <a:r>
                        <a:rPr lang="en-US" sz="1000" b="1" i="0" u="none" strike="noStrike" dirty="0">
                          <a:solidFill>
                            <a:schemeClr val="bg1"/>
                          </a:solidFill>
                          <a:effectLst/>
                          <a:latin typeface="+mn-lt"/>
                          <a:ea typeface="新細明體" panose="02020500000000000000" pitchFamily="18" charset="-120"/>
                        </a:rPr>
                        <a:t>Recording Resolution and FPS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effectLst/>
                          <a:latin typeface="+mn-lt"/>
                          <a:ea typeface="新細明體" panose="02020500000000000000" pitchFamily="18" charset="-120"/>
                        </a:rPr>
                        <a:t>1080p </a:t>
                      </a:r>
                      <a:r>
                        <a:rPr lang="en-US" sz="900" b="0" i="0" u="none" strike="noStrike" dirty="0">
                          <a:solidFill>
                            <a:srgbClr val="FF0000"/>
                          </a:solidFill>
                          <a:effectLst/>
                          <a:latin typeface="+mn-lt"/>
                          <a:ea typeface="新細明體" panose="02020500000000000000" pitchFamily="18" charset="-120"/>
                        </a:rPr>
                        <a:t>60fps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900" b="0" i="0" u="none" strike="noStrike" dirty="0">
                          <a:effectLst/>
                          <a:latin typeface="+mn-lt"/>
                          <a:ea typeface="+mn-ea"/>
                        </a:rPr>
                        <a:t>1080p 60fps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dirty="0">
                          <a:effectLst/>
                          <a:latin typeface="+mn-lt"/>
                          <a:ea typeface="新細明體" panose="02020500000000000000" pitchFamily="18" charset="-120"/>
                        </a:rPr>
                        <a:t>1080p 30fps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80156813"/>
                  </a:ext>
                </a:extLst>
              </a:tr>
              <a:tr h="165003">
                <a:tc>
                  <a:txBody>
                    <a:bodyPr/>
                    <a:lstStyle/>
                    <a:p>
                      <a:pPr algn="l" fontAlgn="ctr"/>
                      <a:r>
                        <a:rPr lang="en-US" sz="1000" b="1" i="0" u="none" strike="noStrike" dirty="0">
                          <a:solidFill>
                            <a:schemeClr val="bg1"/>
                          </a:solidFill>
                          <a:effectLst/>
                          <a:latin typeface="+mn-lt"/>
                          <a:ea typeface="新細明體" panose="02020500000000000000" pitchFamily="18" charset="-120"/>
                        </a:rPr>
                        <a:t>Recording</a:t>
                      </a:r>
                      <a:r>
                        <a:rPr lang="en-US" sz="1000" b="1" i="0" u="none" strike="noStrike" baseline="0" dirty="0">
                          <a:solidFill>
                            <a:schemeClr val="bg1"/>
                          </a:solidFill>
                          <a:effectLst/>
                          <a:latin typeface="+mn-lt"/>
                          <a:ea typeface="新細明體" panose="02020500000000000000" pitchFamily="18" charset="-120"/>
                        </a:rPr>
                        <a:t> mode</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effectLst/>
                          <a:latin typeface="+mn-lt"/>
                          <a:ea typeface="新細明體" panose="02020500000000000000" pitchFamily="18" charset="-120"/>
                        </a:rPr>
                        <a:t>1080p60: </a:t>
                      </a:r>
                      <a:r>
                        <a:rPr lang="en-US" sz="900" b="0" i="0" u="none" strike="noStrike" dirty="0">
                          <a:solidFill>
                            <a:srgbClr val="FF0000"/>
                          </a:solidFill>
                          <a:effectLst/>
                          <a:latin typeface="+mn-lt"/>
                          <a:ea typeface="新細明體" panose="02020500000000000000" pitchFamily="18" charset="-120"/>
                        </a:rPr>
                        <a:t>3 files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dirty="0">
                          <a:effectLst/>
                          <a:latin typeface="+mn-lt"/>
                          <a:ea typeface="+mn-ea"/>
                        </a:rPr>
                        <a:t>1080p60: 1 files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dirty="0">
                          <a:effectLst/>
                          <a:latin typeface="+mn-lt"/>
                          <a:ea typeface="+mn-ea"/>
                        </a:rPr>
                        <a:t>1080p60: 1 files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67901289"/>
                  </a:ext>
                </a:extLst>
              </a:tr>
              <a:tr h="165003">
                <a:tc>
                  <a:txBody>
                    <a:bodyPr/>
                    <a:lstStyle/>
                    <a:p>
                      <a:pPr algn="l" fontAlgn="ctr"/>
                      <a:r>
                        <a:rPr lang="en-US" sz="1000" b="1" i="0" u="none" strike="noStrike" dirty="0">
                          <a:solidFill>
                            <a:schemeClr val="bg1"/>
                          </a:solidFill>
                          <a:effectLst/>
                          <a:latin typeface="+mn-lt"/>
                          <a:ea typeface="新細明體" panose="02020500000000000000" pitchFamily="18" charset="-120"/>
                        </a:rPr>
                        <a:t>PTZ Camera</a:t>
                      </a:r>
                      <a:r>
                        <a:rPr lang="en-US" sz="1000" b="1" i="0" u="none" strike="noStrike" baseline="0" dirty="0">
                          <a:solidFill>
                            <a:schemeClr val="bg1"/>
                          </a:solidFill>
                          <a:effectLst/>
                          <a:latin typeface="+mn-lt"/>
                          <a:ea typeface="新細明體" panose="02020500000000000000" pitchFamily="18" charset="-120"/>
                        </a:rPr>
                        <a:t> Control</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0000"/>
                          </a:solidFill>
                          <a:effectLst/>
                          <a:latin typeface="+mn-lt"/>
                          <a:ea typeface="新細明體" panose="02020500000000000000" pitchFamily="18" charset="-120"/>
                        </a:rPr>
                        <a:t>Yes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NA</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NA</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970477"/>
                  </a:ext>
                </a:extLst>
              </a:tr>
              <a:tr h="605366">
                <a:tc>
                  <a:txBody>
                    <a:bodyPr/>
                    <a:lstStyle/>
                    <a:p>
                      <a:pPr algn="l" fontAlgn="ctr"/>
                      <a:r>
                        <a:rPr lang="en-US" sz="1000" b="1" i="0" u="none" strike="noStrike" dirty="0">
                          <a:solidFill>
                            <a:schemeClr val="bg1"/>
                          </a:solidFill>
                          <a:effectLst/>
                          <a:latin typeface="+mn-lt"/>
                          <a:ea typeface="新細明體" panose="02020500000000000000" pitchFamily="18" charset="-120"/>
                        </a:rPr>
                        <a:t>Video In</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effectLst/>
                          <a:latin typeface="+mn-lt"/>
                          <a:ea typeface="新細明體" panose="02020500000000000000" pitchFamily="18" charset="-120"/>
                        </a:rPr>
                        <a:t>HDMI*2 (HDMI 2.0 *1)</a:t>
                      </a:r>
                      <a:br>
                        <a:rPr lang="en-US" sz="900" b="0" i="0" u="none" strike="noStrike" dirty="0">
                          <a:effectLst/>
                          <a:latin typeface="+mn-lt"/>
                          <a:ea typeface="新細明體" panose="02020500000000000000" pitchFamily="18" charset="-120"/>
                        </a:rPr>
                      </a:br>
                      <a:r>
                        <a:rPr lang="en-US" sz="900" b="0" i="0" u="none" strike="noStrike" dirty="0">
                          <a:effectLst/>
                          <a:latin typeface="+mn-lt"/>
                          <a:ea typeface="新細明體" panose="02020500000000000000" pitchFamily="18" charset="-120"/>
                        </a:rPr>
                        <a:t>3G-SDI *2</a:t>
                      </a:r>
                      <a:br>
                        <a:rPr lang="en-US" sz="900" b="0" i="0" u="none" strike="noStrike" dirty="0">
                          <a:effectLst/>
                          <a:latin typeface="+mn-lt"/>
                          <a:ea typeface="新細明體" panose="02020500000000000000" pitchFamily="18" charset="-120"/>
                        </a:rPr>
                      </a:br>
                      <a:r>
                        <a:rPr lang="en-US" sz="900" b="0" i="0" u="none" strike="noStrike" dirty="0">
                          <a:effectLst/>
                          <a:latin typeface="+mn-lt"/>
                          <a:ea typeface="新細明體" panose="02020500000000000000" pitchFamily="18" charset="-120"/>
                        </a:rPr>
                        <a:t>IP Video Source </a:t>
                      </a:r>
                      <a:r>
                        <a:rPr lang="en-US" sz="900" b="0" i="0" u="none" strike="noStrike" dirty="0">
                          <a:solidFill>
                            <a:srgbClr val="FF0000"/>
                          </a:solidFill>
                          <a:effectLst/>
                          <a:latin typeface="+mn-lt"/>
                          <a:ea typeface="新細明體" panose="02020500000000000000" pitchFamily="18" charset="-120"/>
                        </a:rPr>
                        <a:t>*2</a:t>
                      </a:r>
                      <a:br>
                        <a:rPr lang="en-US" sz="900" b="0" i="0" u="none" strike="noStrike" dirty="0">
                          <a:solidFill>
                            <a:srgbClr val="FF0000"/>
                          </a:solidFill>
                          <a:effectLst/>
                          <a:latin typeface="+mn-lt"/>
                          <a:ea typeface="新細明體" panose="02020500000000000000" pitchFamily="18" charset="-120"/>
                        </a:rPr>
                      </a:br>
                      <a:r>
                        <a:rPr lang="en-US" sz="900" b="0" i="0" u="none" strike="noStrike" dirty="0">
                          <a:solidFill>
                            <a:srgbClr val="FF0000"/>
                          </a:solidFill>
                          <a:effectLst/>
                          <a:latin typeface="+mn-lt"/>
                          <a:ea typeface="新細明體" panose="02020500000000000000" pitchFamily="18" charset="-120"/>
                        </a:rPr>
                        <a:t>USB 3.0 *1</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rgbClr val="FF0000"/>
                          </a:solidFill>
                          <a:effectLst/>
                          <a:latin typeface="+mn-lt"/>
                          <a:ea typeface="+mn-ea"/>
                          <a:cs typeface="+mn-cs"/>
                        </a:rPr>
                        <a:t>12G-SDI *1</a:t>
                      </a:r>
                      <a:br>
                        <a:rPr lang="en-US" sz="900" b="0" i="0" u="none" strike="noStrike" kern="1200" dirty="0">
                          <a:solidFill>
                            <a:schemeClr val="dk1"/>
                          </a:solidFill>
                          <a:effectLst/>
                          <a:latin typeface="+mn-lt"/>
                          <a:ea typeface="+mn-ea"/>
                          <a:cs typeface="+mn-cs"/>
                        </a:rPr>
                      </a:br>
                      <a:r>
                        <a:rPr lang="en-US" sz="900" b="0" i="0" u="none" strike="noStrike" kern="1200" dirty="0">
                          <a:solidFill>
                            <a:schemeClr val="dk1"/>
                          </a:solidFill>
                          <a:effectLst/>
                          <a:latin typeface="+mn-lt"/>
                          <a:ea typeface="+mn-ea"/>
                          <a:cs typeface="+mn-cs"/>
                        </a:rPr>
                        <a:t>HDMI *1</a:t>
                      </a:r>
                      <a:br>
                        <a:rPr lang="en-US" sz="900" b="0" i="0" u="none" strike="noStrike" kern="1200" dirty="0">
                          <a:solidFill>
                            <a:schemeClr val="dk1"/>
                          </a:solidFill>
                          <a:effectLst/>
                          <a:latin typeface="+mn-lt"/>
                          <a:ea typeface="+mn-ea"/>
                          <a:cs typeface="+mn-cs"/>
                        </a:rPr>
                      </a:br>
                      <a:r>
                        <a:rPr lang="en-US" sz="900" b="0" i="0" u="none" strike="noStrike" kern="1200" dirty="0">
                          <a:solidFill>
                            <a:schemeClr val="dk1"/>
                          </a:solidFill>
                          <a:effectLst/>
                          <a:latin typeface="+mn-lt"/>
                          <a:ea typeface="+mn-ea"/>
                          <a:cs typeface="+mn-cs"/>
                        </a:rPr>
                        <a:t>IP Stream *1</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HDMI *3 </a:t>
                      </a:r>
                      <a:br>
                        <a:rPr lang="en-US" sz="900" b="0" i="0" u="none" strike="noStrike" kern="1200" dirty="0">
                          <a:solidFill>
                            <a:schemeClr val="dk1"/>
                          </a:solidFill>
                          <a:effectLst/>
                          <a:latin typeface="+mn-lt"/>
                          <a:ea typeface="+mn-ea"/>
                          <a:cs typeface="+mn-cs"/>
                        </a:rPr>
                      </a:br>
                      <a:r>
                        <a:rPr lang="en-US" sz="900" b="0" i="0" u="none" strike="noStrike" kern="1200" dirty="0">
                          <a:solidFill>
                            <a:schemeClr val="dk1"/>
                          </a:solidFill>
                          <a:effectLst/>
                          <a:latin typeface="+mn-lt"/>
                          <a:ea typeface="+mn-ea"/>
                          <a:cs typeface="+mn-cs"/>
                        </a:rPr>
                        <a:t>3G-SDI *1 (Optional)</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7264053"/>
                  </a:ext>
                </a:extLst>
              </a:tr>
              <a:tr h="165003">
                <a:tc>
                  <a:txBody>
                    <a:bodyPr/>
                    <a:lstStyle/>
                    <a:p>
                      <a:pPr algn="l" fontAlgn="ctr"/>
                      <a:r>
                        <a:rPr lang="en-US" sz="1000" b="1" i="0" u="none" strike="noStrike" dirty="0">
                          <a:solidFill>
                            <a:schemeClr val="bg1"/>
                          </a:solidFill>
                          <a:effectLst/>
                          <a:latin typeface="+mn-lt"/>
                          <a:ea typeface="新細明體" panose="02020500000000000000" pitchFamily="18" charset="-120"/>
                        </a:rPr>
                        <a:t>HDMI pass-through</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0000"/>
                          </a:solidFill>
                          <a:effectLst/>
                          <a:latin typeface="+mn-lt"/>
                          <a:ea typeface="新細明體" panose="02020500000000000000" pitchFamily="18" charset="-120"/>
                        </a:rPr>
                        <a:t>Yes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TW" sz="900" b="0" i="0" u="none" strike="noStrike" kern="1200" dirty="0">
                          <a:solidFill>
                            <a:schemeClr val="dk1"/>
                          </a:solidFill>
                          <a:effectLst/>
                          <a:latin typeface="+mn-lt"/>
                          <a:ea typeface="+mn-ea"/>
                          <a:cs typeface="+mn-cs"/>
                        </a:rPr>
                        <a:t>Yes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TW" sz="900" b="0" i="0" u="none" strike="noStrike" kern="1200" dirty="0">
                          <a:solidFill>
                            <a:schemeClr val="dk1"/>
                          </a:solidFill>
                          <a:effectLst/>
                          <a:latin typeface="+mn-lt"/>
                          <a:ea typeface="+mn-ea"/>
                          <a:cs typeface="+mn-cs"/>
                        </a:rPr>
                        <a:t>NA</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10162741"/>
                  </a:ext>
                </a:extLst>
              </a:tr>
              <a:tr h="605366">
                <a:tc>
                  <a:txBody>
                    <a:bodyPr/>
                    <a:lstStyle/>
                    <a:p>
                      <a:pPr algn="l" fontAlgn="ctr"/>
                      <a:r>
                        <a:rPr lang="en-US" sz="1000" b="1" i="0" u="none" strike="noStrike" dirty="0">
                          <a:solidFill>
                            <a:schemeClr val="bg1"/>
                          </a:solidFill>
                          <a:effectLst/>
                          <a:latin typeface="+mn-lt"/>
                          <a:ea typeface="新細明體" panose="02020500000000000000" pitchFamily="18" charset="-120"/>
                        </a:rPr>
                        <a:t>Audio In</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0000"/>
                          </a:solidFill>
                          <a:effectLst/>
                          <a:latin typeface="+mn-lt"/>
                          <a:ea typeface="新細明體" panose="02020500000000000000" pitchFamily="18" charset="-120"/>
                        </a:rPr>
                        <a:t>XLR *2</a:t>
                      </a:r>
                      <a:br>
                        <a:rPr lang="en-US" sz="900" b="0" i="0" u="none" strike="noStrike" dirty="0">
                          <a:effectLst/>
                          <a:latin typeface="+mn-lt"/>
                          <a:ea typeface="新細明體" panose="02020500000000000000" pitchFamily="18" charset="-120"/>
                        </a:rPr>
                      </a:br>
                      <a:r>
                        <a:rPr lang="en-US" sz="900" b="0" i="0" u="none" strike="noStrike" dirty="0">
                          <a:effectLst/>
                          <a:latin typeface="+mn-lt"/>
                          <a:ea typeface="新細明體" panose="02020500000000000000" pitchFamily="18" charset="-120"/>
                        </a:rPr>
                        <a:t>3.5mm Stereo*1</a:t>
                      </a:r>
                      <a:br>
                        <a:rPr lang="en-US" sz="900" b="0" i="0" u="none" strike="noStrike" dirty="0">
                          <a:effectLst/>
                          <a:latin typeface="+mn-lt"/>
                          <a:ea typeface="新細明體" panose="02020500000000000000" pitchFamily="18" charset="-120"/>
                        </a:rPr>
                      </a:br>
                      <a:r>
                        <a:rPr lang="en-US" sz="900" b="0" i="0" u="none" strike="noStrike" dirty="0">
                          <a:solidFill>
                            <a:srgbClr val="FF0000"/>
                          </a:solidFill>
                          <a:effectLst/>
                          <a:latin typeface="+mn-lt"/>
                          <a:ea typeface="新細明體" panose="02020500000000000000" pitchFamily="18" charset="-120"/>
                        </a:rPr>
                        <a:t>USB Audio *1</a:t>
                      </a:r>
                      <a:br>
                        <a:rPr lang="en-US" sz="900" b="0" i="0" u="none" strike="noStrike" dirty="0">
                          <a:effectLst/>
                          <a:latin typeface="+mn-lt"/>
                          <a:ea typeface="新細明體" panose="02020500000000000000" pitchFamily="18" charset="-120"/>
                        </a:rPr>
                      </a:br>
                      <a:r>
                        <a:rPr lang="en-US" sz="900" b="0" i="0" u="none" strike="noStrike" dirty="0">
                          <a:effectLst/>
                          <a:latin typeface="+mn-lt"/>
                          <a:ea typeface="新細明體" panose="02020500000000000000" pitchFamily="18" charset="-120"/>
                        </a:rPr>
                        <a:t>IP Audio from</a:t>
                      </a:r>
                      <a:r>
                        <a:rPr lang="en-US" sz="900" b="0" i="0" u="none" strike="noStrike" baseline="0" dirty="0">
                          <a:effectLst/>
                          <a:latin typeface="+mn-lt"/>
                          <a:ea typeface="新細明體" panose="02020500000000000000" pitchFamily="18" charset="-120"/>
                        </a:rPr>
                        <a:t> </a:t>
                      </a:r>
                      <a:r>
                        <a:rPr lang="en-US" sz="900" b="0" i="0" u="none" strike="noStrike" dirty="0">
                          <a:effectLst/>
                          <a:latin typeface="+mn-lt"/>
                          <a:ea typeface="新細明體" panose="02020500000000000000" pitchFamily="18" charset="-120"/>
                        </a:rPr>
                        <a:t>RTSP *2 </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XLR *2</a:t>
                      </a:r>
                      <a:br>
                        <a:rPr lang="en-US" sz="900" b="0" i="0" u="none" strike="noStrike" kern="1200" dirty="0">
                          <a:solidFill>
                            <a:schemeClr val="dk1"/>
                          </a:solidFill>
                          <a:effectLst/>
                          <a:latin typeface="+mn-lt"/>
                          <a:ea typeface="+mn-ea"/>
                          <a:cs typeface="+mn-cs"/>
                        </a:rPr>
                      </a:br>
                      <a:r>
                        <a:rPr lang="en-US" sz="900" b="0" i="0" u="none" strike="noStrike" kern="1200" dirty="0">
                          <a:solidFill>
                            <a:schemeClr val="dk1"/>
                          </a:solidFill>
                          <a:effectLst/>
                          <a:latin typeface="+mn-lt"/>
                          <a:ea typeface="+mn-ea"/>
                          <a:cs typeface="+mn-cs"/>
                        </a:rPr>
                        <a:t>RCA (L/R) *1</a:t>
                      </a:r>
                      <a:br>
                        <a:rPr lang="en-US" sz="900" b="0" i="0" u="none" strike="noStrike" kern="1200" dirty="0">
                          <a:solidFill>
                            <a:schemeClr val="dk1"/>
                          </a:solidFill>
                          <a:effectLst/>
                          <a:latin typeface="+mn-lt"/>
                          <a:ea typeface="+mn-ea"/>
                          <a:cs typeface="+mn-cs"/>
                        </a:rPr>
                      </a:br>
                      <a:r>
                        <a:rPr lang="en-US" sz="900" b="0" i="0" u="none" strike="noStrike" kern="1200" dirty="0">
                          <a:solidFill>
                            <a:schemeClr val="dk1"/>
                          </a:solidFill>
                          <a:effectLst/>
                          <a:latin typeface="+mn-lt"/>
                          <a:ea typeface="+mn-ea"/>
                          <a:cs typeface="+mn-cs"/>
                        </a:rPr>
                        <a:t>USB *1</a:t>
                      </a:r>
                      <a:br>
                        <a:rPr lang="en-US" sz="900" b="0" i="0" u="none" strike="noStrike" kern="1200" dirty="0">
                          <a:solidFill>
                            <a:schemeClr val="dk1"/>
                          </a:solidFill>
                          <a:effectLst/>
                          <a:latin typeface="+mn-lt"/>
                          <a:ea typeface="+mn-ea"/>
                          <a:cs typeface="+mn-cs"/>
                        </a:rPr>
                      </a:br>
                      <a:r>
                        <a:rPr lang="en-US" altLang="zh-TW" sz="900" b="0" i="0" u="none" strike="noStrike" kern="1200" dirty="0">
                          <a:solidFill>
                            <a:schemeClr val="dk1"/>
                          </a:solidFill>
                          <a:effectLst/>
                          <a:latin typeface="+mn-lt"/>
                          <a:ea typeface="+mn-ea"/>
                          <a:cs typeface="+mn-cs"/>
                        </a:rPr>
                        <a:t>IP Audio from RTSP or SRT *2 </a:t>
                      </a:r>
                      <a:endParaRPr lang="en-US" sz="900" b="0" i="0" u="none" strike="noStrike" kern="1200" dirty="0">
                        <a:solidFill>
                          <a:schemeClr val="dk1"/>
                        </a:solidFill>
                        <a:effectLst/>
                        <a:latin typeface="+mn-lt"/>
                        <a:ea typeface="+mn-ea"/>
                        <a:cs typeface="+mn-cs"/>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mn-lt"/>
                          <a:ea typeface="+mn-ea"/>
                          <a:cs typeface="+mn-cs"/>
                        </a:rPr>
                        <a:t>Audio In *2</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46645656"/>
                  </a:ext>
                </a:extLst>
              </a:tr>
              <a:tr h="306789">
                <a:tc>
                  <a:txBody>
                    <a:bodyPr/>
                    <a:lstStyle/>
                    <a:p>
                      <a:pPr algn="l" fontAlgn="ctr"/>
                      <a:r>
                        <a:rPr lang="en-US" sz="1000" b="1" i="0" u="none" strike="noStrike" dirty="0">
                          <a:solidFill>
                            <a:schemeClr val="bg1"/>
                          </a:solidFill>
                          <a:effectLst/>
                          <a:latin typeface="+mn-lt"/>
                          <a:ea typeface="新細明體" panose="02020500000000000000" pitchFamily="18" charset="-120"/>
                        </a:rPr>
                        <a:t>Storage</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0000"/>
                          </a:solidFill>
                          <a:effectLst/>
                          <a:latin typeface="+mn-lt"/>
                          <a:ea typeface="新細明體" panose="02020500000000000000" pitchFamily="18" charset="-120"/>
                        </a:rPr>
                        <a:t>Built-in</a:t>
                      </a:r>
                      <a:r>
                        <a:rPr lang="en-US" sz="900" b="0" i="0" u="none" strike="noStrike" baseline="0" dirty="0">
                          <a:solidFill>
                            <a:srgbClr val="FF0000"/>
                          </a:solidFill>
                          <a:effectLst/>
                          <a:latin typeface="+mn-lt"/>
                          <a:ea typeface="新細明體" panose="02020500000000000000" pitchFamily="18" charset="-120"/>
                        </a:rPr>
                        <a:t> SATA 2TB </a:t>
                      </a:r>
                      <a:r>
                        <a:rPr lang="en-US" altLang="zh-TW" sz="900" b="0" i="0" u="none" strike="noStrike" baseline="0" dirty="0">
                          <a:solidFill>
                            <a:srgbClr val="FF0000"/>
                          </a:solidFill>
                          <a:effectLst/>
                          <a:latin typeface="+mn-lt"/>
                          <a:ea typeface="新細明體" panose="02020500000000000000" pitchFamily="18" charset="-120"/>
                        </a:rPr>
                        <a:t>HDD</a:t>
                      </a:r>
                    </a:p>
                    <a:p>
                      <a:pPr algn="ctr" fontAlgn="ctr"/>
                      <a:r>
                        <a:rPr lang="en-US" altLang="zh-TW" sz="900" b="0" i="0" u="none" strike="noStrike" baseline="0" dirty="0">
                          <a:solidFill>
                            <a:srgbClr val="FF0000"/>
                          </a:solidFill>
                          <a:effectLst/>
                          <a:latin typeface="+mn-lt"/>
                          <a:ea typeface="新細明體" panose="02020500000000000000" pitchFamily="18" charset="-120"/>
                        </a:rPr>
                        <a:t>External: USB 3.0 Storage</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900" b="0" i="0" u="none" strike="noStrike" dirty="0">
                          <a:effectLst/>
                          <a:latin typeface="+mn-lt"/>
                          <a:ea typeface="+mn-ea"/>
                        </a:rPr>
                        <a:t>SD Card</a:t>
                      </a:r>
                      <a:r>
                        <a:rPr lang="en-US" altLang="zh-TW" sz="900" b="0" i="0" u="none" strike="noStrike" baseline="0" dirty="0">
                          <a:effectLst/>
                          <a:latin typeface="+mn-lt"/>
                          <a:ea typeface="+mn-ea"/>
                        </a:rPr>
                        <a:t> (Up to 512 GB)</a:t>
                      </a:r>
                    </a:p>
                    <a:p>
                      <a:pPr algn="ctr" fontAlgn="ctr"/>
                      <a:r>
                        <a:rPr lang="en-US" altLang="zh-TW" sz="900" b="0" i="0" u="none" strike="noStrike" baseline="0" dirty="0">
                          <a:effectLst/>
                          <a:latin typeface="+mn-lt"/>
                          <a:ea typeface="+mn-ea"/>
                        </a:rPr>
                        <a:t>M.2 (SATA) SSD</a:t>
                      </a:r>
                      <a:endParaRPr lang="en-US" altLang="zh-TW" sz="900" b="0" i="0" u="none" strike="noStrike" dirty="0">
                        <a:effectLst/>
                        <a:latin typeface="+mn-lt"/>
                        <a:ea typeface="+mn-ea"/>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dirty="0">
                          <a:effectLst/>
                          <a:latin typeface="+mn-lt"/>
                          <a:ea typeface="新細明體" panose="02020500000000000000" pitchFamily="18" charset="-120"/>
                        </a:rPr>
                        <a:t>Internal 80G SSD</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53856533"/>
                  </a:ext>
                </a:extLst>
              </a:tr>
              <a:tr h="306789">
                <a:tc>
                  <a:txBody>
                    <a:bodyPr/>
                    <a:lstStyle/>
                    <a:p>
                      <a:pPr algn="l" fontAlgn="ctr"/>
                      <a:r>
                        <a:rPr lang="en-US" sz="1000" b="1" i="0" u="none" strike="noStrike" dirty="0">
                          <a:solidFill>
                            <a:schemeClr val="bg1"/>
                          </a:solidFill>
                          <a:effectLst/>
                          <a:latin typeface="+mn-lt"/>
                          <a:ea typeface="新細明體" panose="02020500000000000000" pitchFamily="18" charset="-120"/>
                        </a:rPr>
                        <a:t>Extension Remote Control Panel</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effectLst/>
                          <a:latin typeface="+mn-lt"/>
                          <a:ea typeface="新細明體" panose="02020500000000000000" pitchFamily="18" charset="-120"/>
                        </a:rPr>
                        <a:t>Yes, LC-RC01, </a:t>
                      </a:r>
                    </a:p>
                    <a:p>
                      <a:pPr algn="ctr" fontAlgn="ctr"/>
                      <a:r>
                        <a:rPr lang="en-US" sz="900" b="0" i="0" u="none" strike="noStrike" dirty="0">
                          <a:solidFill>
                            <a:srgbClr val="FF0000"/>
                          </a:solidFill>
                          <a:effectLst/>
                          <a:latin typeface="+mn-lt"/>
                          <a:ea typeface="新細明體" panose="02020500000000000000" pitchFamily="18" charset="-120"/>
                        </a:rPr>
                        <a:t>up to</a:t>
                      </a:r>
                      <a:r>
                        <a:rPr lang="en-US" sz="900" b="0" i="0" u="none" strike="noStrike" baseline="0" dirty="0">
                          <a:solidFill>
                            <a:srgbClr val="FF0000"/>
                          </a:solidFill>
                          <a:effectLst/>
                          <a:latin typeface="+mn-lt"/>
                          <a:ea typeface="新細明體" panose="02020500000000000000" pitchFamily="18" charset="-120"/>
                        </a:rPr>
                        <a:t> 30 meter USB extension</a:t>
                      </a:r>
                      <a:endParaRPr lang="en-US" sz="900" b="0" i="0" u="none" strike="noStrike" dirty="0">
                        <a:solidFill>
                          <a:srgbClr val="FF0000"/>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dirty="0">
                          <a:solidFill>
                            <a:schemeClr val="tx1"/>
                          </a:solidFill>
                          <a:effectLst/>
                          <a:latin typeface="+mn-lt"/>
                          <a:ea typeface="新細明體" panose="02020500000000000000" pitchFamily="18" charset="-120"/>
                        </a:rPr>
                        <a:t>USB status</a:t>
                      </a:r>
                      <a:r>
                        <a:rPr lang="en-US" sz="900" b="0" i="0" u="none" strike="noStrike" baseline="0" dirty="0">
                          <a:solidFill>
                            <a:schemeClr val="tx1"/>
                          </a:solidFill>
                          <a:effectLst/>
                          <a:latin typeface="+mn-lt"/>
                          <a:ea typeface="新細明體" panose="02020500000000000000" pitchFamily="18" charset="-120"/>
                        </a:rPr>
                        <a:t> light (optional)</a:t>
                      </a:r>
                      <a:endParaRPr lang="en-US" sz="900" b="0" i="0" u="none" strike="noStrike" dirty="0">
                        <a:solidFill>
                          <a:schemeClr val="tx1"/>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dirty="0">
                          <a:effectLst/>
                          <a:latin typeface="+mn-lt"/>
                          <a:ea typeface="新細明體" panose="02020500000000000000" pitchFamily="18" charset="-120"/>
                        </a:rPr>
                        <a:t>Yes, Optional</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88209776"/>
                  </a:ext>
                </a:extLst>
              </a:tr>
              <a:tr h="165003">
                <a:tc>
                  <a:txBody>
                    <a:bodyPr/>
                    <a:lstStyle/>
                    <a:p>
                      <a:pPr algn="l" fontAlgn="ctr"/>
                      <a:r>
                        <a:rPr lang="en-US" sz="1000" b="1" i="0" u="none" strike="noStrike" dirty="0">
                          <a:solidFill>
                            <a:schemeClr val="bg1"/>
                          </a:solidFill>
                          <a:effectLst/>
                          <a:latin typeface="+mn-lt"/>
                          <a:ea typeface="新細明體" panose="02020500000000000000" pitchFamily="18" charset="-120"/>
                        </a:rPr>
                        <a:t>Warranty</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0000"/>
                          </a:solidFill>
                          <a:effectLst/>
                          <a:latin typeface="+mn-lt"/>
                          <a:ea typeface="新細明體" panose="02020500000000000000" pitchFamily="18" charset="-120"/>
                        </a:rPr>
                        <a:t>5-year</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dirty="0">
                          <a:solidFill>
                            <a:schemeClr val="tx1"/>
                          </a:solidFill>
                          <a:effectLst/>
                          <a:latin typeface="+mn-lt"/>
                          <a:ea typeface="新細明體" panose="02020500000000000000" pitchFamily="18" charset="-120"/>
                        </a:rPr>
                        <a:t>1-year</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900" b="0" i="0" u="none" strike="noStrike" dirty="0">
                          <a:effectLst/>
                          <a:latin typeface="+mn-lt"/>
                          <a:ea typeface="新細明體" panose="02020500000000000000" pitchFamily="18" charset="-120"/>
                        </a:rPr>
                        <a:t>3-year</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7677080"/>
                  </a:ext>
                </a:extLst>
              </a:tr>
            </a:tbl>
          </a:graphicData>
        </a:graphic>
      </p:graphicFrame>
      <p:sp>
        <p:nvSpPr>
          <p:cNvPr id="7" name="文字版面配置區 2"/>
          <p:cNvSpPr txBox="1">
            <a:spLocks/>
          </p:cNvSpPr>
          <p:nvPr/>
        </p:nvSpPr>
        <p:spPr>
          <a:xfrm>
            <a:off x="4923571" y="1232561"/>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err="1">
                <a:solidFill>
                  <a:schemeClr val="tx1">
                    <a:lumMod val="75000"/>
                    <a:lumOff val="25000"/>
                  </a:schemeClr>
                </a:solidFill>
              </a:rPr>
              <a:t>Epiphan</a:t>
            </a:r>
            <a:r>
              <a:rPr lang="en-US" altLang="zh-TW" sz="1400" b="1" dirty="0">
                <a:solidFill>
                  <a:schemeClr val="tx1">
                    <a:lumMod val="75000"/>
                    <a:lumOff val="25000"/>
                  </a:schemeClr>
                </a:solidFill>
              </a:rPr>
              <a:t> Pearl Nano</a:t>
            </a:r>
            <a:endParaRPr lang="zh-TW" altLang="en-US" sz="1400" b="1" dirty="0">
              <a:solidFill>
                <a:schemeClr val="tx1">
                  <a:lumMod val="75000"/>
                  <a:lumOff val="25000"/>
                </a:schemeClr>
              </a:solidFill>
            </a:endParaRPr>
          </a:p>
        </p:txBody>
      </p:sp>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t="29223" b="23158"/>
          <a:stretch/>
        </p:blipFill>
        <p:spPr>
          <a:xfrm>
            <a:off x="5251702" y="903058"/>
            <a:ext cx="1203999" cy="342656"/>
          </a:xfrm>
          <a:prstGeom prst="rect">
            <a:avLst/>
          </a:prstGeom>
        </p:spPr>
      </p:pic>
      <p:sp>
        <p:nvSpPr>
          <p:cNvPr id="9" name="文字版面配置區 2"/>
          <p:cNvSpPr txBox="1">
            <a:spLocks/>
          </p:cNvSpPr>
          <p:nvPr/>
        </p:nvSpPr>
        <p:spPr>
          <a:xfrm>
            <a:off x="7013441" y="1232561"/>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Extron SMP351</a:t>
            </a:r>
            <a:endParaRPr lang="zh-TW" altLang="en-US" sz="1400" b="1" dirty="0">
              <a:solidFill>
                <a:schemeClr val="tx1">
                  <a:lumMod val="75000"/>
                  <a:lumOff val="25000"/>
                </a:schemeClr>
              </a:solidFill>
            </a:endParaRP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529" y="916212"/>
            <a:ext cx="1146191" cy="316349"/>
          </a:xfrm>
          <a:prstGeom prst="rect">
            <a:avLst/>
          </a:prstGeom>
        </p:spPr>
      </p:pic>
      <p:sp>
        <p:nvSpPr>
          <p:cNvPr id="11" name="文字方塊 10"/>
          <p:cNvSpPr txBox="1"/>
          <p:nvPr/>
        </p:nvSpPr>
        <p:spPr>
          <a:xfrm>
            <a:off x="335110" y="158593"/>
            <a:ext cx="2570848" cy="1200329"/>
          </a:xfrm>
          <a:prstGeom prst="rect">
            <a:avLst/>
          </a:prstGeom>
          <a:noFill/>
        </p:spPr>
        <p:txBody>
          <a:bodyPr wrap="square" rtlCol="0">
            <a:spAutoFit/>
          </a:bodyPr>
          <a:lstStyle/>
          <a:p>
            <a:r>
              <a:rPr lang="en-US" sz="3600" b="1" dirty="0">
                <a:solidFill>
                  <a:srgbClr val="002060"/>
                </a:solidFill>
              </a:rPr>
              <a:t>Competitive Products</a:t>
            </a:r>
          </a:p>
        </p:txBody>
      </p:sp>
      <p:pic>
        <p:nvPicPr>
          <p:cNvPr id="12" name="圖片 11">
            <a:extLst>
              <a:ext uri="{FF2B5EF4-FFF2-40B4-BE49-F238E27FC236}">
                <a16:creationId xmlns:a16="http://schemas.microsoft.com/office/drawing/2014/main" id="{01DDB549-530C-432F-B8BB-918E5B8E7D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285" b="36444"/>
          <a:stretch/>
        </p:blipFill>
        <p:spPr>
          <a:xfrm>
            <a:off x="2979374" y="983508"/>
            <a:ext cx="1643576" cy="262206"/>
          </a:xfrm>
          <a:prstGeom prst="rect">
            <a:avLst/>
          </a:prstGeom>
        </p:spPr>
      </p:pic>
    </p:spTree>
    <p:extLst>
      <p:ext uri="{BB962C8B-B14F-4D97-AF65-F5344CB8AC3E}">
        <p14:creationId xmlns:p14="http://schemas.microsoft.com/office/powerpoint/2010/main" val="6975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641600" y="2032268"/>
            <a:ext cx="6139718" cy="3111232"/>
          </a:xfrm>
          <a:prstGeom prst="rect">
            <a:avLst/>
          </a:prstGeom>
        </p:spPr>
      </p:pic>
      <p:sp>
        <p:nvSpPr>
          <p:cNvPr id="5" name="矩形 4"/>
          <p:cNvSpPr/>
          <p:nvPr/>
        </p:nvSpPr>
        <p:spPr>
          <a:xfrm>
            <a:off x="480060" y="4218081"/>
            <a:ext cx="2161540" cy="461665"/>
          </a:xfrm>
          <a:prstGeom prst="rect">
            <a:avLst/>
          </a:prstGeom>
        </p:spPr>
        <p:txBody>
          <a:bodyPr wrap="square">
            <a:spAutoFit/>
          </a:bodyPr>
          <a:lstStyle/>
          <a:p>
            <a:r>
              <a:rPr lang="en-US" sz="1200" dirty="0">
                <a:solidFill>
                  <a:srgbClr val="FF0000"/>
                </a:solidFill>
              </a:rPr>
              <a:t>*We provide two Standard remote control panels.</a:t>
            </a:r>
          </a:p>
        </p:txBody>
      </p:sp>
      <p:sp>
        <p:nvSpPr>
          <p:cNvPr id="6" name="矩形 5"/>
          <p:cNvSpPr/>
          <p:nvPr/>
        </p:nvSpPr>
        <p:spPr>
          <a:xfrm>
            <a:off x="429747" y="1535116"/>
            <a:ext cx="7139940" cy="1200329"/>
          </a:xfrm>
          <a:prstGeom prst="rect">
            <a:avLst/>
          </a:prstGeom>
        </p:spPr>
        <p:txBody>
          <a:bodyPr wrap="square">
            <a:spAutoFit/>
          </a:bodyPr>
          <a:lstStyle/>
          <a:p>
            <a:r>
              <a:rPr lang="en-US" sz="1200" dirty="0"/>
              <a:t>Lumens LC-RC01 remote control panel, a wall plate for the LC100 to control the live streaming, recording, and video file saving options. The panel provides three macro functions that can remotely switch the scene and control the cameras preset. The LC-RC01 can be extended to 30 meters through a Cat 5e cable. Equipped with a USB port, it supports USB flash drives to record or backup video files. </a:t>
            </a:r>
          </a:p>
          <a:p>
            <a:endParaRPr lang="en-US" sz="1200" dirty="0"/>
          </a:p>
          <a:p>
            <a:endParaRPr lang="en-US" sz="1200" dirty="0"/>
          </a:p>
        </p:txBody>
      </p:sp>
      <p:sp>
        <p:nvSpPr>
          <p:cNvPr id="7" name="文字方塊 6"/>
          <p:cNvSpPr txBox="1"/>
          <p:nvPr/>
        </p:nvSpPr>
        <p:spPr>
          <a:xfrm>
            <a:off x="429747" y="532753"/>
            <a:ext cx="3422732" cy="978729"/>
          </a:xfrm>
          <a:prstGeom prst="rect">
            <a:avLst/>
          </a:prstGeom>
          <a:noFill/>
        </p:spPr>
        <p:txBody>
          <a:bodyPr wrap="none" rtlCol="0">
            <a:spAutoFit/>
          </a:bodyPr>
          <a:lstStyle/>
          <a:p>
            <a:pPr>
              <a:lnSpc>
                <a:spcPct val="90000"/>
              </a:lnSpc>
            </a:pPr>
            <a:r>
              <a:rPr lang="en-US" sz="2000" b="1" dirty="0">
                <a:solidFill>
                  <a:srgbClr val="00B0F0"/>
                </a:solidFill>
              </a:rPr>
              <a:t>LC-RC01 Remote Control Panel</a:t>
            </a:r>
          </a:p>
          <a:p>
            <a:pPr>
              <a:lnSpc>
                <a:spcPct val="90000"/>
              </a:lnSpc>
            </a:pPr>
            <a:r>
              <a:rPr lang="en-US" sz="4400" b="1" dirty="0">
                <a:solidFill>
                  <a:srgbClr val="002060"/>
                </a:solidFill>
              </a:rPr>
              <a:t>Accessory</a:t>
            </a:r>
          </a:p>
        </p:txBody>
      </p:sp>
    </p:spTree>
    <p:extLst>
      <p:ext uri="{BB962C8B-B14F-4D97-AF65-F5344CB8AC3E}">
        <p14:creationId xmlns:p14="http://schemas.microsoft.com/office/powerpoint/2010/main" val="358654267"/>
      </p:ext>
    </p:extLst>
  </p:cSld>
  <p:clrMapOvr>
    <a:masterClrMapping/>
  </p:clrMapOvr>
</p:sld>
</file>

<file path=ppt/theme/theme1.xml><?xml version="1.0" encoding="utf-8"?>
<a:theme xmlns:a="http://schemas.openxmlformats.org/drawingml/2006/main" name="1_Office 佈景主題">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6215</TotalTime>
  <Words>1099</Words>
  <Application>Microsoft Office PowerPoint</Application>
  <PresentationFormat>如螢幕大小 (16:9)</PresentationFormat>
  <Paragraphs>198</Paragraphs>
  <Slides>14</Slides>
  <Notes>5</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14</vt:i4>
      </vt:variant>
    </vt:vector>
  </HeadingPairs>
  <TitlesOfParts>
    <vt:vector size="19" baseType="lpstr">
      <vt:lpstr>Arial</vt:lpstr>
      <vt:lpstr>Calibri</vt:lpstr>
      <vt:lpstr>Calibri Light</vt:lpstr>
      <vt:lpstr>Wingdings 2</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LUMENS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LC100 Product Introduction.pptx</dc:title>
  <dc:creator>Jane.Shen(沈淑媜)</dc:creator>
  <cp:lastModifiedBy>Shani.Wu(吳政萱)</cp:lastModifiedBy>
  <cp:revision>381</cp:revision>
  <dcterms:created xsi:type="dcterms:W3CDTF">2022-03-07T03:27:56Z</dcterms:created>
  <dcterms:modified xsi:type="dcterms:W3CDTF">2023-03-01T07:09:08Z</dcterms:modified>
</cp:coreProperties>
</file>